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Lst>
  <p:notesMasterIdLst>
    <p:notesMasterId r:id="rId148"/>
  </p:notesMasterIdLst>
  <p:handoutMasterIdLst>
    <p:handoutMasterId r:id="rId149"/>
  </p:handoutMasterIdLst>
  <p:sldIdLst>
    <p:sldId id="430" r:id="rId2"/>
    <p:sldId id="270" r:id="rId3"/>
    <p:sldId id="271" r:id="rId4"/>
    <p:sldId id="273" r:id="rId5"/>
    <p:sldId id="274" r:id="rId6"/>
    <p:sldId id="282"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4" r:id="rId27"/>
    <p:sldId id="305" r:id="rId28"/>
    <p:sldId id="306" r:id="rId29"/>
    <p:sldId id="307" r:id="rId30"/>
    <p:sldId id="308" r:id="rId31"/>
    <p:sldId id="303" r:id="rId32"/>
    <p:sldId id="309" r:id="rId33"/>
    <p:sldId id="418" r:id="rId34"/>
    <p:sldId id="419" r:id="rId35"/>
    <p:sldId id="420" r:id="rId36"/>
    <p:sldId id="310" r:id="rId37"/>
    <p:sldId id="311" r:id="rId38"/>
    <p:sldId id="312" r:id="rId39"/>
    <p:sldId id="313" r:id="rId40"/>
    <p:sldId id="314" r:id="rId41"/>
    <p:sldId id="421" r:id="rId42"/>
    <p:sldId id="422" r:id="rId43"/>
    <p:sldId id="429"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423" r:id="rId60"/>
    <p:sldId id="330" r:id="rId61"/>
    <p:sldId id="331" r:id="rId62"/>
    <p:sldId id="332" r:id="rId63"/>
    <p:sldId id="333" r:id="rId64"/>
    <p:sldId id="334" r:id="rId65"/>
    <p:sldId id="335" r:id="rId66"/>
    <p:sldId id="336" r:id="rId67"/>
    <p:sldId id="337" r:id="rId68"/>
    <p:sldId id="338" r:id="rId69"/>
    <p:sldId id="339" r:id="rId70"/>
    <p:sldId id="340" r:id="rId71"/>
    <p:sldId id="344" r:id="rId72"/>
    <p:sldId id="341" r:id="rId73"/>
    <p:sldId id="342" r:id="rId74"/>
    <p:sldId id="343" r:id="rId75"/>
    <p:sldId id="345" r:id="rId76"/>
    <p:sldId id="346" r:id="rId77"/>
    <p:sldId id="347" r:id="rId78"/>
    <p:sldId id="349" r:id="rId79"/>
    <p:sldId id="348" r:id="rId80"/>
    <p:sldId id="350" r:id="rId81"/>
    <p:sldId id="351" r:id="rId82"/>
    <p:sldId id="352" r:id="rId83"/>
    <p:sldId id="353" r:id="rId84"/>
    <p:sldId id="354" r:id="rId85"/>
    <p:sldId id="355" r:id="rId86"/>
    <p:sldId id="356" r:id="rId87"/>
    <p:sldId id="357" r:id="rId88"/>
    <p:sldId id="358" r:id="rId89"/>
    <p:sldId id="359" r:id="rId90"/>
    <p:sldId id="371" r:id="rId91"/>
    <p:sldId id="360" r:id="rId92"/>
    <p:sldId id="361" r:id="rId93"/>
    <p:sldId id="362" r:id="rId94"/>
    <p:sldId id="363" r:id="rId95"/>
    <p:sldId id="364" r:id="rId96"/>
    <p:sldId id="365" r:id="rId97"/>
    <p:sldId id="366" r:id="rId98"/>
    <p:sldId id="367" r:id="rId99"/>
    <p:sldId id="368" r:id="rId100"/>
    <p:sldId id="369" r:id="rId101"/>
    <p:sldId id="370"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 id="391" r:id="rId122"/>
    <p:sldId id="392" r:id="rId123"/>
    <p:sldId id="393" r:id="rId124"/>
    <p:sldId id="394" r:id="rId125"/>
    <p:sldId id="395" r:id="rId126"/>
    <p:sldId id="396" r:id="rId127"/>
    <p:sldId id="397" r:id="rId128"/>
    <p:sldId id="398" r:id="rId129"/>
    <p:sldId id="399" r:id="rId130"/>
    <p:sldId id="400" r:id="rId131"/>
    <p:sldId id="401" r:id="rId132"/>
    <p:sldId id="402" r:id="rId133"/>
    <p:sldId id="424" r:id="rId134"/>
    <p:sldId id="403" r:id="rId135"/>
    <p:sldId id="404" r:id="rId136"/>
    <p:sldId id="410" r:id="rId137"/>
    <p:sldId id="411" r:id="rId138"/>
    <p:sldId id="412" r:id="rId139"/>
    <p:sldId id="413" r:id="rId140"/>
    <p:sldId id="414" r:id="rId141"/>
    <p:sldId id="415" r:id="rId142"/>
    <p:sldId id="416" r:id="rId143"/>
    <p:sldId id="417" r:id="rId144"/>
    <p:sldId id="407" r:id="rId145"/>
    <p:sldId id="408" r:id="rId146"/>
    <p:sldId id="409" r:id="rId147"/>
  </p:sldIdLst>
  <p:sldSz cx="9144000" cy="6858000" type="screen4x3"/>
  <p:notesSz cx="7099300" cy="10234613"/>
  <p:defaultTextStyle>
    <a:defPPr>
      <a:defRPr lang="en-AU"/>
    </a:defPPr>
    <a:lvl1pPr algn="ctr"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600" kern="1200">
        <a:solidFill>
          <a:schemeClr val="tx1"/>
        </a:solidFill>
        <a:latin typeface="Arial" panose="020B0604020202020204" pitchFamily="34" charset="0"/>
        <a:ea typeface="+mn-ea"/>
        <a:cs typeface="+mn-cs"/>
      </a:defRPr>
    </a:lvl6pPr>
    <a:lvl7pPr marL="2743200" algn="l" defTabSz="914400" rtl="0" eaLnBrk="1" latinLnBrk="0" hangingPunct="1">
      <a:defRPr sz="1600" kern="1200">
        <a:solidFill>
          <a:schemeClr val="tx1"/>
        </a:solidFill>
        <a:latin typeface="Arial" panose="020B0604020202020204" pitchFamily="34" charset="0"/>
        <a:ea typeface="+mn-ea"/>
        <a:cs typeface="+mn-cs"/>
      </a:defRPr>
    </a:lvl7pPr>
    <a:lvl8pPr marL="3200400" algn="l" defTabSz="914400" rtl="0" eaLnBrk="1" latinLnBrk="0" hangingPunct="1">
      <a:defRPr sz="1600" kern="1200">
        <a:solidFill>
          <a:schemeClr val="tx1"/>
        </a:solidFill>
        <a:latin typeface="Arial" panose="020B0604020202020204" pitchFamily="34" charset="0"/>
        <a:ea typeface="+mn-ea"/>
        <a:cs typeface="+mn-cs"/>
      </a:defRPr>
    </a:lvl8pPr>
    <a:lvl9pPr marL="3657600" algn="l" defTabSz="914400" rtl="0" eaLnBrk="1" latinLnBrk="0" hangingPunct="1">
      <a:defRPr sz="1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7B38"/>
    <a:srgbClr val="FF0000"/>
    <a:srgbClr val="CCFFFF"/>
    <a:srgbClr val="66FF66"/>
    <a:srgbClr val="0099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4" autoAdjust="0"/>
    <p:restoredTop sz="94686" autoAdjust="0"/>
  </p:normalViewPr>
  <p:slideViewPr>
    <p:cSldViewPr snapToObjects="1">
      <p:cViewPr varScale="1">
        <p:scale>
          <a:sx n="93" d="100"/>
          <a:sy n="93" d="100"/>
        </p:scale>
        <p:origin x="627"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856"/>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rivastava" userId="a20fc31f-ff76-4f59-a5f9-7c37ba761692" providerId="ADAL" clId="{8CDBD683-2F12-4EA8-94FA-CF20824787F5}"/>
    <pc:docChg chg="addSld delSld modSld">
      <pc:chgData name="Brian Srivastava" userId="a20fc31f-ff76-4f59-a5f9-7c37ba761692" providerId="ADAL" clId="{8CDBD683-2F12-4EA8-94FA-CF20824787F5}" dt="2019-03-11T18:40:14.806" v="23" actId="2696"/>
      <pc:docMkLst>
        <pc:docMk/>
      </pc:docMkLst>
      <pc:sldChg chg="del">
        <pc:chgData name="Brian Srivastava" userId="a20fc31f-ff76-4f59-a5f9-7c37ba761692" providerId="ADAL" clId="{8CDBD683-2F12-4EA8-94FA-CF20824787F5}" dt="2019-03-11T18:40:14.806" v="23" actId="2696"/>
        <pc:sldMkLst>
          <pc:docMk/>
          <pc:sldMk cId="1439847118" sldId="431"/>
        </pc:sldMkLst>
      </pc:sldChg>
      <pc:sldChg chg="modSp add">
        <pc:chgData name="Brian Srivastava" userId="a20fc31f-ff76-4f59-a5f9-7c37ba761692" providerId="ADAL" clId="{8CDBD683-2F12-4EA8-94FA-CF20824787F5}" dt="2019-03-04T22:40:33.526" v="22" actId="20577"/>
        <pc:sldMkLst>
          <pc:docMk/>
          <pc:sldMk cId="1363698263" sldId="432"/>
        </pc:sldMkLst>
        <pc:spChg chg="mod">
          <ac:chgData name="Brian Srivastava" userId="a20fc31f-ff76-4f59-a5f9-7c37ba761692" providerId="ADAL" clId="{8CDBD683-2F12-4EA8-94FA-CF20824787F5}" dt="2019-03-04T22:40:33.526" v="22" actId="20577"/>
          <ac:spMkLst>
            <pc:docMk/>
            <pc:sldMk cId="1363698263" sldId="432"/>
            <ac:spMk id="2" creationId="{94BA0AC4-F616-4F9E-92D8-261C3AF17663}"/>
          </ac:spMkLst>
        </pc:spChg>
      </pc:sldChg>
    </pc:docChg>
  </pc:docChgLst>
  <pc:docChgLst>
    <pc:chgData name="Brian Srivastava" userId="a20fc31f-ff76-4f59-a5f9-7c37ba761692" providerId="ADAL" clId="{DF510E30-EAEE-4A8B-AC28-034E97F4D432}"/>
    <pc:docChg chg="delSld">
      <pc:chgData name="Brian Srivastava" userId="a20fc31f-ff76-4f59-a5f9-7c37ba761692" providerId="ADAL" clId="{DF510E30-EAEE-4A8B-AC28-034E97F4D432}" dt="2020-03-03T17:21:50.988" v="0" actId="47"/>
      <pc:docMkLst>
        <pc:docMk/>
      </pc:docMkLst>
      <pc:sldChg chg="del">
        <pc:chgData name="Brian Srivastava" userId="a20fc31f-ff76-4f59-a5f9-7c37ba761692" providerId="ADAL" clId="{DF510E30-EAEE-4A8B-AC28-034E97F4D432}" dt="2020-03-03T17:21:50.988" v="0" actId="47"/>
        <pc:sldMkLst>
          <pc:docMk/>
          <pc:sldMk cId="1363698263" sldId="432"/>
        </pc:sldMkLst>
      </pc:sldChg>
    </pc:docChg>
  </pc:docChgLst>
  <pc:docChgLst>
    <pc:chgData name="Brian Srivastava" userId="a20fc31f-ff76-4f59-a5f9-7c37ba761692" providerId="ADAL" clId="{4D485CEA-2730-4B2D-80CA-194E8C786F08}"/>
  </pc:docChgLst>
  <pc:docChgLst>
    <pc:chgData name="Brian Srivastava" userId="a20fc31f-ff76-4f59-a5f9-7c37ba761692" providerId="ADAL" clId="{86AD6B58-18EC-46AD-80BD-F5BD7447334D}"/>
    <pc:docChg chg="custSel addSld modSld sldOrd">
      <pc:chgData name="Brian Srivastava" userId="a20fc31f-ff76-4f59-a5f9-7c37ba761692" providerId="ADAL" clId="{86AD6B58-18EC-46AD-80BD-F5BD7447334D}" dt="2019-03-04T20:20:05.903" v="193" actId="20577"/>
      <pc:docMkLst>
        <pc:docMk/>
      </pc:docMkLst>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Users\Sri\ODTU\OD\teaching\COIS%202300H%20FA%202016\Final%20Grade%20workbook.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Users\Sri\ODTU\OD\teaching\COIS%202300H%20S61%202017\final%20Grades%20S61%202017.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sir_s\Desktop\AMOD%20Review%20Papers\gc_COIS-2300H-A-2018WI-PTBO_fullgc_2018-03-04-17-16-56.xls"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D:\Users\Sri\ODTU\OD\COIS%202300H%20WI%202019\Mid%20Term%20mess.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'[Final Grade workbook.xlsx]FinalGradeFromBB'!$I$2:$I$43</cx:f>
        <cx:lvl ptCount="42" formatCode="General">
          <cx:pt idx="0">31.5</cx:pt>
          <cx:pt idx="1">16</cx:pt>
          <cx:pt idx="2">9.5</cx:pt>
          <cx:pt idx="3">28.5</cx:pt>
          <cx:pt idx="4">28</cx:pt>
          <cx:pt idx="5">33</cx:pt>
          <cx:pt idx="6">29</cx:pt>
          <cx:pt idx="8">27</cx:pt>
          <cx:pt idx="9">32.5</cx:pt>
          <cx:pt idx="10">32</cx:pt>
          <cx:pt idx="11">34</cx:pt>
          <cx:pt idx="12">34</cx:pt>
          <cx:pt idx="13">30.5</cx:pt>
          <cx:pt idx="14">17</cx:pt>
          <cx:pt idx="15">20</cx:pt>
          <cx:pt idx="16">32</cx:pt>
          <cx:pt idx="17">36</cx:pt>
          <cx:pt idx="18">24.5</cx:pt>
          <cx:pt idx="19">29</cx:pt>
          <cx:pt idx="20">34</cx:pt>
          <cx:pt idx="21">27.5</cx:pt>
          <cx:pt idx="22">16</cx:pt>
          <cx:pt idx="23">27.5</cx:pt>
          <cx:pt idx="24">27.5</cx:pt>
          <cx:pt idx="25">27.5</cx:pt>
          <cx:pt idx="26">21</cx:pt>
          <cx:pt idx="27">15</cx:pt>
          <cx:pt idx="28">20</cx:pt>
          <cx:pt idx="29">18</cx:pt>
          <cx:pt idx="30">36.5</cx:pt>
          <cx:pt idx="31">25</cx:pt>
          <cx:pt idx="32">15.5</cx:pt>
          <cx:pt idx="33">15</cx:pt>
          <cx:pt idx="34">34</cx:pt>
          <cx:pt idx="35">35</cx:pt>
          <cx:pt idx="36">26</cx:pt>
          <cx:pt idx="37">24.5</cx:pt>
          <cx:pt idx="38">34</cx:pt>
          <cx:pt idx="39">22.5</cx:pt>
          <cx:pt idx="40">22</cx:pt>
          <cx:pt idx="41">26.5</cx:pt>
        </cx:lvl>
      </cx:numDim>
    </cx:data>
  </cx:chartData>
  <cx:chart>
    <cx:title pos="t" align="ctr" overlay="0">
      <cx:tx>
        <cx:txData>
          <cx:v>2016 Mid Term (average 26/40) ~ 40 students</cx:v>
        </cx:txData>
      </cx:tx>
      <cx:txPr>
        <a:bodyPr spcFirstLastPara="1" vertOverflow="ellipsis" horzOverflow="overflow" wrap="square" lIns="0" tIns="0" rIns="0" bIns="0" anchor="ctr" anchorCtr="1"/>
        <a:lstStyle/>
        <a:p>
          <a:pPr algn="ctr" rtl="0">
            <a:defRPr/>
          </a:pPr>
          <a:r>
            <a:rPr lang="en-US" sz="1400" b="0" i="0" u="none" strike="noStrike" baseline="0" dirty="0">
              <a:solidFill>
                <a:sysClr val="windowText" lastClr="000000">
                  <a:lumMod val="65000"/>
                  <a:lumOff val="35000"/>
                </a:sysClr>
              </a:solidFill>
              <a:latin typeface="Calibri" panose="020F0502020204030204"/>
            </a:rPr>
            <a:t>2016 Mid Term (average 26/40) ~ 40 students</a:t>
          </a:r>
        </a:p>
      </cx:txPr>
    </cx:title>
    <cx:plotArea>
      <cx:plotAreaRegion>
        <cx:series layoutId="clusteredColumn" uniqueId="{4737BEBD-FAE3-4D7F-BD50-1A75F1D02CC7}">
          <cx:dataId val="0"/>
          <cx:layoutPr>
            <cx:binning intervalClosed="r" underflow="auto" overflow="35">
              <cx:binSize val="5"/>
            </cx:binning>
          </cx:layoutPr>
        </cx:series>
      </cx:plotAreaRegion>
      <cx:axis id="0">
        <cx:catScaling gapWidth="0.280000001"/>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'[final Grades S61 2017.xlsx]gc_COIS-2300H-A-S01-2017S61-PTB'!$K$2:$K$17</cx:f>
        <cx:lvl ptCount="16" formatCode="General">
          <cx:pt idx="0">11</cx:pt>
          <cx:pt idx="1">16.5</cx:pt>
          <cx:pt idx="2">15</cx:pt>
          <cx:pt idx="3">32.5</cx:pt>
          <cx:pt idx="4">33.5</cx:pt>
          <cx:pt idx="5">25</cx:pt>
          <cx:pt idx="6">35.5</cx:pt>
          <cx:pt idx="7">14</cx:pt>
          <cx:pt idx="8">38</cx:pt>
          <cx:pt idx="9">34.5</cx:pt>
          <cx:pt idx="10">27.5</cx:pt>
          <cx:pt idx="11">19.5</cx:pt>
          <cx:pt idx="12">27</cx:pt>
          <cx:pt idx="13">31.5</cx:pt>
          <cx:pt idx="14">34.5</cx:pt>
          <cx:pt idx="15">32</cx:pt>
        </cx:lvl>
      </cx:numDim>
    </cx:data>
  </cx:chartData>
  <cx:chart>
    <cx:title pos="t" align="ctr" overlay="0">
      <cx:tx>
        <cx:txData>
          <cx:v>S61 2017 (17 students, average 26/40)</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S61 2017 (17 students, average 26/40)</a:t>
          </a:r>
        </a:p>
      </cx:txPr>
    </cx:title>
    <cx:plotArea>
      <cx:plotAreaRegion>
        <cx:series layoutId="clusteredColumn" uniqueId="{D30EA1DE-5F96-4E33-8028-26DE92491AE8}">
          <cx:dataId val="0"/>
          <cx:layoutPr>
            <cx:binning intervalClosed="r" underflow="5" overflow="35">
              <cx:binSize val="5"/>
            </cx:binning>
          </cx:layoutPr>
        </cx:series>
      </cx:plotAreaRegion>
      <cx:axis id="0">
        <cx:catScaling gapWidth="0.189999998"/>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'gc_COIS-2300H-A-2018WI-PTBO_ful'!$K$2:$K$60</cx:f>
        <cx:lvl ptCount="59" formatCode="General">
          <cx:pt idx="0">3</cx:pt>
          <cx:pt idx="1">4.5</cx:pt>
          <cx:pt idx="2">5</cx:pt>
          <cx:pt idx="3">6.5</cx:pt>
          <cx:pt idx="4">6.5</cx:pt>
          <cx:pt idx="5">7</cx:pt>
          <cx:pt idx="6">7</cx:pt>
          <cx:pt idx="7">8.5</cx:pt>
          <cx:pt idx="8">10</cx:pt>
          <cx:pt idx="9">10</cx:pt>
          <cx:pt idx="10">11</cx:pt>
          <cx:pt idx="11">11.5</cx:pt>
          <cx:pt idx="12">13</cx:pt>
          <cx:pt idx="13">13.5</cx:pt>
          <cx:pt idx="14">13.5</cx:pt>
          <cx:pt idx="15">14</cx:pt>
          <cx:pt idx="16">15</cx:pt>
          <cx:pt idx="17">15</cx:pt>
          <cx:pt idx="18">15</cx:pt>
          <cx:pt idx="19">16.5</cx:pt>
          <cx:pt idx="20">17</cx:pt>
          <cx:pt idx="21">17</cx:pt>
          <cx:pt idx="22">17.5</cx:pt>
          <cx:pt idx="23">18.5</cx:pt>
          <cx:pt idx="24">19</cx:pt>
          <cx:pt idx="25">19</cx:pt>
          <cx:pt idx="26">19.5</cx:pt>
          <cx:pt idx="27">19.5</cx:pt>
          <cx:pt idx="28">19.5</cx:pt>
          <cx:pt idx="29">20</cx:pt>
          <cx:pt idx="30">20</cx:pt>
          <cx:pt idx="31">20</cx:pt>
          <cx:pt idx="32">21</cx:pt>
          <cx:pt idx="33">21</cx:pt>
          <cx:pt idx="34">22</cx:pt>
          <cx:pt idx="35">24</cx:pt>
          <cx:pt idx="36">25</cx:pt>
          <cx:pt idx="37">26</cx:pt>
          <cx:pt idx="38">27</cx:pt>
          <cx:pt idx="39">30</cx:pt>
          <cx:pt idx="40">30</cx:pt>
          <cx:pt idx="41">32.5</cx:pt>
          <cx:pt idx="42">34</cx:pt>
          <cx:pt idx="43">34.5</cx:pt>
          <cx:pt idx="44">35.5</cx:pt>
          <cx:pt idx="45">36.5</cx:pt>
          <cx:pt idx="46">37</cx:pt>
          <cx:pt idx="47">37</cx:pt>
          <cx:pt idx="48">38</cx:pt>
        </cx:lvl>
      </cx:numDim>
    </cx:data>
  </cx:chartData>
  <cx:chart>
    <cx:title pos="t" align="ctr" overlay="0">
      <cx:tx>
        <cx:txData>
          <cx:v>2018 (49 students average 19.25/40)</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2018 (49 students average 19.25/40)</a:t>
          </a:r>
        </a:p>
      </cx:txPr>
    </cx:title>
    <cx:plotArea>
      <cx:plotAreaRegion>
        <cx:plotSurface>
          <cx:spPr>
            <a:ln>
              <a:solidFill>
                <a:schemeClr val="bg1"/>
              </a:solidFill>
            </a:ln>
          </cx:spPr>
        </cx:plotSurface>
        <cx:series layoutId="clusteredColumn" uniqueId="{D27A44F3-EF18-4EF0-8B5C-6FFBED9E0D9B}">
          <cx:dataLabels pos="inEnd">
            <cx:visibility seriesName="0" categoryName="0" value="1"/>
          </cx:dataLabels>
          <cx:dataId val="0"/>
          <cx:layoutPr>
            <cx:binning intervalClosed="r" underflow="5">
              <cx:binSize val="5"/>
            </cx:binning>
          </cx:layoutPr>
        </cx:series>
      </cx:plotAreaRegion>
      <cx:axis id="0">
        <cx:catScaling gapWidth="0.129999995"/>
        <cx:tickLabels/>
      </cx:axis>
      <cx:axis id="1">
        <cx:valScaling/>
        <cx:majorGridlines/>
        <cx:tickLabels/>
      </cx:axis>
    </cx:plotArea>
  </cx:chart>
  <cx:spPr>
    <a:effectLst/>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'gc_COIS-2300H-A-2019WI-PTBO_ful'!$N$2:$N$10</cx:f>
        <cx:lvl ptCount="9">
          <cx:pt idx="0">0</cx:pt>
          <cx:pt idx="1">5</cx:pt>
          <cx:pt idx="2">10</cx:pt>
          <cx:pt idx="3">15</cx:pt>
          <cx:pt idx="4">20</cx:pt>
          <cx:pt idx="5">25</cx:pt>
          <cx:pt idx="6">30</cx:pt>
          <cx:pt idx="7">35</cx:pt>
          <cx:pt idx="8">40</cx:pt>
        </cx:lvl>
      </cx:strDim>
      <cx:numDim type="val">
        <cx:f>'gc_COIS-2300H-A-2019WI-PTBO_ful'!$L$2:$L$107</cx:f>
        <cx:lvl ptCount="106" formatCode="General">
          <cx:pt idx="0">10.5</cx:pt>
          <cx:pt idx="1">12.5</cx:pt>
          <cx:pt idx="2">31.5</cx:pt>
          <cx:pt idx="3">14.5</cx:pt>
          <cx:pt idx="4">37</cx:pt>
          <cx:pt idx="5">26</cx:pt>
          <cx:pt idx="6">11</cx:pt>
          <cx:pt idx="7">40</cx:pt>
          <cx:pt idx="8">3.5</cx:pt>
          <cx:pt idx="9">27.5</cx:pt>
          <cx:pt idx="10">20</cx:pt>
          <cx:pt idx="11">18</cx:pt>
          <cx:pt idx="12">28</cx:pt>
          <cx:pt idx="13">15</cx:pt>
          <cx:pt idx="14">18.5</cx:pt>
          <cx:pt idx="15">36.5</cx:pt>
          <cx:pt idx="16">19.5</cx:pt>
          <cx:pt idx="17">13</cx:pt>
          <cx:pt idx="18">16</cx:pt>
          <cx:pt idx="19">35.5</cx:pt>
          <cx:pt idx="20">28</cx:pt>
          <cx:pt idx="21">31</cx:pt>
          <cx:pt idx="22">36</cx:pt>
          <cx:pt idx="23">27</cx:pt>
          <cx:pt idx="24">29.5</cx:pt>
          <cx:pt idx="25">16.5</cx:pt>
          <cx:pt idx="26">12</cx:pt>
          <cx:pt idx="27">12</cx:pt>
          <cx:pt idx="28">9</cx:pt>
          <cx:pt idx="29">14.5</cx:pt>
          <cx:pt idx="30">26.5</cx:pt>
          <cx:pt idx="31">34</cx:pt>
          <cx:pt idx="32">6.5</cx:pt>
          <cx:pt idx="33">14.5</cx:pt>
          <cx:pt idx="34">17.5</cx:pt>
          <cx:pt idx="35">36.5</cx:pt>
          <cx:pt idx="36">34</cx:pt>
          <cx:pt idx="37">31.5</cx:pt>
          <cx:pt idx="38">25.5</cx:pt>
          <cx:pt idx="39">0</cx:pt>
          <cx:pt idx="40">35.5</cx:pt>
          <cx:pt idx="41">29</cx:pt>
          <cx:pt idx="42">29.5</cx:pt>
          <cx:pt idx="43">19</cx:pt>
          <cx:pt idx="44">32</cx:pt>
          <cx:pt idx="45">27</cx:pt>
          <cx:pt idx="46">24.5</cx:pt>
          <cx:pt idx="48">26.5</cx:pt>
          <cx:pt idx="49">12.5</cx:pt>
          <cx:pt idx="50">14.5</cx:pt>
          <cx:pt idx="51">12</cx:pt>
          <cx:pt idx="52">40</cx:pt>
          <cx:pt idx="53">11</cx:pt>
          <cx:pt idx="54">18</cx:pt>
          <cx:pt idx="55">23.5</cx:pt>
          <cx:pt idx="57">23</cx:pt>
          <cx:pt idx="58">35</cx:pt>
          <cx:pt idx="59">7</cx:pt>
          <cx:pt idx="60">19</cx:pt>
          <cx:pt idx="61">24</cx:pt>
          <cx:pt idx="62">9.5</cx:pt>
          <cx:pt idx="63">30</cx:pt>
          <cx:pt idx="64">28</cx:pt>
          <cx:pt idx="65">34.5</cx:pt>
          <cx:pt idx="66">33</cx:pt>
          <cx:pt idx="67">38.5</cx:pt>
          <cx:pt idx="68">28</cx:pt>
          <cx:pt idx="69">30.5</cx:pt>
          <cx:pt idx="70">35</cx:pt>
          <cx:pt idx="71">19</cx:pt>
          <cx:pt idx="72">26.5</cx:pt>
          <cx:pt idx="73">28</cx:pt>
          <cx:pt idx="75">34.5</cx:pt>
          <cx:pt idx="77">10</cx:pt>
          <cx:pt idx="79">30</cx:pt>
          <cx:pt idx="80">40</cx:pt>
          <cx:pt idx="81">14.5</cx:pt>
          <cx:pt idx="82">26</cx:pt>
          <cx:pt idx="83">11</cx:pt>
          <cx:pt idx="84">11</cx:pt>
          <cx:pt idx="85">33.5</cx:pt>
          <cx:pt idx="86">15.5</cx:pt>
          <cx:pt idx="87">20</cx:pt>
          <cx:pt idx="89">15</cx:pt>
          <cx:pt idx="90">20.5</cx:pt>
          <cx:pt idx="91">27.5</cx:pt>
          <cx:pt idx="92">16</cx:pt>
          <cx:pt idx="93">9</cx:pt>
          <cx:pt idx="94">7.5</cx:pt>
          <cx:pt idx="95">23.5</cx:pt>
          <cx:pt idx="96">15</cx:pt>
          <cx:pt idx="97">20</cx:pt>
          <cx:pt idx="99">38</cx:pt>
          <cx:pt idx="100">6.5</cx:pt>
          <cx:pt idx="101">25</cx:pt>
          <cx:pt idx="102">30</cx:pt>
          <cx:pt idx="103">18.5</cx:pt>
          <cx:pt idx="104">13</cx:pt>
          <cx:pt idx="105">22</cx:pt>
        </cx:lvl>
      </cx:numDim>
    </cx:data>
  </cx:chartData>
  <cx:chart>
    <cx:title pos="t" align="ctr" overlay="0">
      <cx:tx>
        <cx:txData>
          <cx:v>2019:  107 Exams, avg 21.88/40</cx:v>
        </cx:txData>
      </cx:tx>
      <cx:txPr>
        <a:bodyPr spcFirstLastPara="1" vertOverflow="ellipsis" horzOverflow="overflow" wrap="square" lIns="0" tIns="0" rIns="0" bIns="0" anchor="ctr" anchorCtr="1"/>
        <a:lstStyle/>
        <a:p>
          <a:pPr algn="ctr" rtl="0">
            <a:defRPr/>
          </a:pPr>
          <a:r>
            <a:rPr lang="en-US" sz="1400" b="0" i="0" u="none" strike="noStrike" baseline="0" dirty="0">
              <a:solidFill>
                <a:sysClr val="windowText" lastClr="000000">
                  <a:lumMod val="65000"/>
                  <a:lumOff val="35000"/>
                </a:sysClr>
              </a:solidFill>
              <a:latin typeface="Calibri" panose="020F0502020204030204"/>
            </a:rPr>
            <a:t>2019:  107 Exams, avg 21.88/40</a:t>
          </a:r>
        </a:p>
      </cx:txPr>
    </cx:title>
    <cx:plotArea>
      <cx:plotAreaRegion>
        <cx:series layoutId="clusteredColumn" uniqueId="{8B6681EB-12AF-4046-90EA-4B36ECC26C3A}">
          <cx:spPr>
            <a:solidFill>
              <a:schemeClr val="accent1">
                <a:alpha val="99000"/>
              </a:schemeClr>
            </a:solidFill>
            <a:ln>
              <a:solidFill>
                <a:schemeClr val="tx1"/>
              </a:solidFill>
            </a:ln>
          </cx:spPr>
          <cx:dataId val="0"/>
          <cx:layoutPr>
            <cx:binning intervalClosed="r">
              <cx:binSize val="5"/>
            </cx:binning>
          </cx:layoutPr>
        </cx:series>
      </cx:plotAreaRegion>
      <cx:axis id="0">
        <cx:catScaling gapWidth="0.0900000036"/>
        <cx:tickLabels/>
      </cx:axis>
      <cx:axis id="1">
        <cx:valScaling/>
        <cx:majorGridlines/>
        <cx:tickLabels/>
      </cx:axis>
    </cx:plotArea>
  </cx:chart>
  <cx:spPr>
    <a:ln cmpd="sng">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latin typeface="Times New Roman" pitchFamily="18" charset="0"/>
              </a:defRPr>
            </a:lvl1pPr>
          </a:lstStyle>
          <a:p>
            <a:pPr>
              <a:defRPr/>
            </a:pPr>
            <a:r>
              <a:rPr lang="en-AU"/>
              <a:t>Morgan Kaufmann Publishers</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A093D298-F038-4BF8-AF1F-CC9D1F98CDA4}" type="datetime3">
              <a:rPr lang="en-AU"/>
              <a:pPr>
                <a:defRPr/>
              </a:pPr>
              <a:t>3 March, 2020</a:t>
            </a:fld>
            <a:endParaRPr lang="en-AU"/>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latin typeface="Times New Roman" pitchFamily="18" charset="0"/>
              </a:defRPr>
            </a:lvl1pPr>
          </a:lstStyle>
          <a:p>
            <a:pPr>
              <a:defRPr/>
            </a:pPr>
            <a:r>
              <a:rPr lang="en-AU"/>
              <a:t>Chapter 4 — The Processor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fld id="{2BCACBD7-CB5B-4F58-BBBD-FF51FA4BD273}" type="slidenum">
              <a:rPr lang="en-AU" altLang="en-US"/>
              <a:pPr/>
              <a:t>‹#›</a:t>
            </a:fld>
            <a:endParaRPr lang="en-AU"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latin typeface="Times New Roman" pitchFamily="18" charset="0"/>
              </a:defRPr>
            </a:lvl1pPr>
          </a:lstStyle>
          <a:p>
            <a:pPr>
              <a:defRPr/>
            </a:pPr>
            <a:r>
              <a:rPr lang="en-AU"/>
              <a:t>Morgan Kaufmann Publishers</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11236B37-2721-4F7C-AA90-5791D5D3D05A}" type="datetime3">
              <a:rPr lang="en-AU"/>
              <a:pPr>
                <a:defRPr/>
              </a:pPr>
              <a:t>3 March, 2020</a:t>
            </a:fld>
            <a:endParaRPr lang="en-AU"/>
          </a:p>
        </p:txBody>
      </p:sp>
      <p:sp>
        <p:nvSpPr>
          <p:cNvPr id="143364"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latin typeface="Times New Roman" pitchFamily="18" charset="0"/>
              </a:defRPr>
            </a:lvl1pPr>
          </a:lstStyle>
          <a:p>
            <a:pPr>
              <a:defRPr/>
            </a:pPr>
            <a:r>
              <a:rPr lang="en-AU"/>
              <a:t>Chapter 4 — The Processor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fld id="{5FD017F0-9CC5-42BE-A66A-F56288572727}" type="slidenum">
              <a:rPr lang="en-AU" altLang="en-US"/>
              <a:pPr/>
              <a:t>‹#›</a:t>
            </a:fld>
            <a:endParaRPr lang="en-AU" altLang="en-US"/>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4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3D9D649-35B7-4481-8EB6-F1C8EA98FF9B}"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44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4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ADCD5A2-BF6A-48B3-9481-CB21C758D3F7}" type="slidenum">
              <a:rPr lang="en-AU" altLang="en-US" sz="1300">
                <a:latin typeface="Times New Roman" panose="02020603050405020304" pitchFamily="18" charset="0"/>
              </a:rPr>
              <a:pPr/>
              <a:t>2</a:t>
            </a:fld>
            <a:endParaRPr lang="en-AU" altLang="en-US" sz="1300">
              <a:latin typeface="Times New Roman" panose="02020603050405020304" pitchFamily="18" charset="0"/>
            </a:endParaRPr>
          </a:p>
        </p:txBody>
      </p:sp>
      <p:sp>
        <p:nvSpPr>
          <p:cNvPr id="144390" name="Rectangle 2"/>
          <p:cNvSpPr>
            <a:spLocks noGrp="1" noRot="1" noChangeAspect="1" noChangeArrowheads="1" noTextEdit="1"/>
          </p:cNvSpPr>
          <p:nvPr>
            <p:ph type="sldImg"/>
          </p:nvPr>
        </p:nvSpPr>
        <p:spPr>
          <a:ln/>
        </p:spPr>
      </p:sp>
      <p:sp>
        <p:nvSpPr>
          <p:cNvPr id="144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36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0C3EDA7-2EDF-46ED-BA36-F3F780295B8F}"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536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36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2D86954-43DE-4000-A993-1C511A12513E}" type="slidenum">
              <a:rPr lang="en-AU" altLang="en-US" sz="1300">
                <a:latin typeface="Times New Roman" panose="02020603050405020304" pitchFamily="18" charset="0"/>
              </a:rPr>
              <a:pPr/>
              <a:t>11</a:t>
            </a:fld>
            <a:endParaRPr lang="en-AU" altLang="en-US" sz="1300">
              <a:latin typeface="Times New Roman" panose="02020603050405020304" pitchFamily="18" charset="0"/>
            </a:endParaRPr>
          </a:p>
        </p:txBody>
      </p:sp>
      <p:sp>
        <p:nvSpPr>
          <p:cNvPr id="153606" name="Rectangle 2"/>
          <p:cNvSpPr>
            <a:spLocks noGrp="1" noRot="1" noChangeAspect="1" noChangeArrowheads="1" noTextEdit="1"/>
          </p:cNvSpPr>
          <p:nvPr>
            <p:ph type="sldImg"/>
          </p:nvPr>
        </p:nvSpPr>
        <p:spPr>
          <a:ln/>
        </p:spPr>
      </p:sp>
      <p:sp>
        <p:nvSpPr>
          <p:cNvPr id="153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37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D8523A2C-D84B-43EF-A532-929917D241C7}"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437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37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D60BA62-52F7-422C-AAA8-F0586BBFE84A}" type="slidenum">
              <a:rPr lang="en-AU" altLang="en-US" sz="1300">
                <a:latin typeface="Times New Roman" panose="02020603050405020304" pitchFamily="18" charset="0"/>
              </a:rPr>
              <a:pPr/>
              <a:t>106</a:t>
            </a:fld>
            <a:endParaRPr lang="en-AU" altLang="en-US" sz="1300">
              <a:latin typeface="Times New Roman" panose="02020603050405020304" pitchFamily="18" charset="0"/>
            </a:endParaRPr>
          </a:p>
        </p:txBody>
      </p:sp>
      <p:sp>
        <p:nvSpPr>
          <p:cNvPr id="243718" name="Rectangle 2"/>
          <p:cNvSpPr>
            <a:spLocks noGrp="1" noRot="1" noChangeAspect="1" noChangeArrowheads="1" noTextEdit="1"/>
          </p:cNvSpPr>
          <p:nvPr>
            <p:ph type="sldImg"/>
          </p:nvPr>
        </p:nvSpPr>
        <p:spPr>
          <a:ln/>
        </p:spPr>
      </p:sp>
      <p:sp>
        <p:nvSpPr>
          <p:cNvPr id="2437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47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9DE3181-E781-410C-A855-DDE9DBEF6C4E}"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447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47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041154A-01E1-46EC-AEE4-92CECE2BC00A}" type="slidenum">
              <a:rPr lang="en-AU" altLang="en-US" sz="1300">
                <a:latin typeface="Times New Roman" panose="02020603050405020304" pitchFamily="18" charset="0"/>
              </a:rPr>
              <a:pPr/>
              <a:t>107</a:t>
            </a:fld>
            <a:endParaRPr lang="en-AU" altLang="en-US" sz="1300">
              <a:latin typeface="Times New Roman" panose="02020603050405020304" pitchFamily="18" charset="0"/>
            </a:endParaRPr>
          </a:p>
        </p:txBody>
      </p:sp>
      <p:sp>
        <p:nvSpPr>
          <p:cNvPr id="244742" name="Rectangle 2"/>
          <p:cNvSpPr>
            <a:spLocks noGrp="1" noRot="1" noChangeAspect="1" noChangeArrowheads="1" noTextEdit="1"/>
          </p:cNvSpPr>
          <p:nvPr>
            <p:ph type="sldImg"/>
          </p:nvPr>
        </p:nvSpPr>
        <p:spPr>
          <a:ln/>
        </p:spPr>
      </p:sp>
      <p:sp>
        <p:nvSpPr>
          <p:cNvPr id="2447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57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E0267837-A69D-4689-B7D0-DF522711533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457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57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275523B-ECF6-42F1-9A96-C6E9C6E5D5B5}" type="slidenum">
              <a:rPr lang="en-AU" altLang="en-US" sz="1300">
                <a:latin typeface="Times New Roman" panose="02020603050405020304" pitchFamily="18" charset="0"/>
              </a:rPr>
              <a:pPr/>
              <a:t>108</a:t>
            </a:fld>
            <a:endParaRPr lang="en-AU" altLang="en-US" sz="1300">
              <a:latin typeface="Times New Roman" panose="02020603050405020304" pitchFamily="18" charset="0"/>
            </a:endParaRPr>
          </a:p>
        </p:txBody>
      </p:sp>
      <p:sp>
        <p:nvSpPr>
          <p:cNvPr id="245766" name="Rectangle 2"/>
          <p:cNvSpPr>
            <a:spLocks noGrp="1" noRot="1" noChangeAspect="1" noChangeArrowheads="1" noTextEdit="1"/>
          </p:cNvSpPr>
          <p:nvPr>
            <p:ph type="sldImg"/>
          </p:nvPr>
        </p:nvSpPr>
        <p:spPr>
          <a:ln/>
        </p:spPr>
      </p:sp>
      <p:sp>
        <p:nvSpPr>
          <p:cNvPr id="2457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67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DF21228-C496-462D-86A1-42CE2F791D81}"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467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67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A29AF79-A755-4837-BCC4-7AE6E0F23070}" type="slidenum">
              <a:rPr lang="en-AU" altLang="en-US" sz="1300">
                <a:latin typeface="Times New Roman" panose="02020603050405020304" pitchFamily="18" charset="0"/>
              </a:rPr>
              <a:pPr/>
              <a:t>109</a:t>
            </a:fld>
            <a:endParaRPr lang="en-AU" altLang="en-US" sz="1300">
              <a:latin typeface="Times New Roman" panose="02020603050405020304" pitchFamily="18" charset="0"/>
            </a:endParaRPr>
          </a:p>
        </p:txBody>
      </p:sp>
      <p:sp>
        <p:nvSpPr>
          <p:cNvPr id="246790" name="Rectangle 2"/>
          <p:cNvSpPr>
            <a:spLocks noGrp="1" noRot="1" noChangeAspect="1" noChangeArrowheads="1" noTextEdit="1"/>
          </p:cNvSpPr>
          <p:nvPr>
            <p:ph type="sldImg"/>
          </p:nvPr>
        </p:nvSpPr>
        <p:spPr>
          <a:ln/>
        </p:spPr>
      </p:sp>
      <p:sp>
        <p:nvSpPr>
          <p:cNvPr id="2467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78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0C01013-3322-4A27-BD6F-77F7011C3F9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478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78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9774D4C-9A0A-4CAA-A2D4-3B2707A73F5D}" type="slidenum">
              <a:rPr lang="en-AU" altLang="en-US" sz="1300">
                <a:latin typeface="Times New Roman" panose="02020603050405020304" pitchFamily="18" charset="0"/>
              </a:rPr>
              <a:pPr/>
              <a:t>110</a:t>
            </a:fld>
            <a:endParaRPr lang="en-AU" altLang="en-US" sz="1300">
              <a:latin typeface="Times New Roman" panose="02020603050405020304" pitchFamily="18" charset="0"/>
            </a:endParaRPr>
          </a:p>
        </p:txBody>
      </p:sp>
      <p:sp>
        <p:nvSpPr>
          <p:cNvPr id="247814" name="Rectangle 2"/>
          <p:cNvSpPr>
            <a:spLocks noGrp="1" noRot="1" noChangeAspect="1" noChangeArrowheads="1" noTextEdit="1"/>
          </p:cNvSpPr>
          <p:nvPr>
            <p:ph type="sldImg"/>
          </p:nvPr>
        </p:nvSpPr>
        <p:spPr>
          <a:ln/>
        </p:spPr>
      </p:sp>
      <p:sp>
        <p:nvSpPr>
          <p:cNvPr id="2478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88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B1692AD-A713-4BC4-95F6-AF907DC0DBA5}"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488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88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D1214803-E5B4-4DF7-BD5F-BB423383E95A}" type="slidenum">
              <a:rPr lang="en-AU" altLang="en-US" sz="1300">
                <a:latin typeface="Times New Roman" panose="02020603050405020304" pitchFamily="18" charset="0"/>
              </a:rPr>
              <a:pPr/>
              <a:t>111</a:t>
            </a:fld>
            <a:endParaRPr lang="en-AU" altLang="en-US" sz="1300">
              <a:latin typeface="Times New Roman" panose="02020603050405020304" pitchFamily="18" charset="0"/>
            </a:endParaRPr>
          </a:p>
        </p:txBody>
      </p:sp>
      <p:sp>
        <p:nvSpPr>
          <p:cNvPr id="248838" name="Rectangle 2"/>
          <p:cNvSpPr>
            <a:spLocks noGrp="1" noRot="1" noChangeAspect="1" noChangeArrowheads="1" noTextEdit="1"/>
          </p:cNvSpPr>
          <p:nvPr>
            <p:ph type="sldImg"/>
          </p:nvPr>
        </p:nvSpPr>
        <p:spPr>
          <a:ln/>
        </p:spPr>
      </p:sp>
      <p:sp>
        <p:nvSpPr>
          <p:cNvPr id="2488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98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B3A002F-8DBD-48D0-8510-4DE206D863BB}"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498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98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FA703D3-1194-4107-A533-8D16907BD6AC}" type="slidenum">
              <a:rPr lang="en-AU" altLang="en-US" sz="1300">
                <a:latin typeface="Times New Roman" panose="02020603050405020304" pitchFamily="18" charset="0"/>
              </a:rPr>
              <a:pPr/>
              <a:t>112</a:t>
            </a:fld>
            <a:endParaRPr lang="en-AU" altLang="en-US" sz="1300">
              <a:latin typeface="Times New Roman" panose="02020603050405020304" pitchFamily="18" charset="0"/>
            </a:endParaRPr>
          </a:p>
        </p:txBody>
      </p:sp>
      <p:sp>
        <p:nvSpPr>
          <p:cNvPr id="249862" name="Rectangle 2"/>
          <p:cNvSpPr>
            <a:spLocks noGrp="1" noRot="1" noChangeAspect="1" noChangeArrowheads="1" noTextEdit="1"/>
          </p:cNvSpPr>
          <p:nvPr>
            <p:ph type="sldImg"/>
          </p:nvPr>
        </p:nvSpPr>
        <p:spPr>
          <a:ln/>
        </p:spPr>
      </p:sp>
      <p:sp>
        <p:nvSpPr>
          <p:cNvPr id="2498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08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82F118E-8810-494C-9470-ECDFC8BBA57B}"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508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08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6B474F3-FF6A-44EC-8A2C-6F97BF5B8826}" type="slidenum">
              <a:rPr lang="en-AU" altLang="en-US" sz="1300">
                <a:latin typeface="Times New Roman" panose="02020603050405020304" pitchFamily="18" charset="0"/>
              </a:rPr>
              <a:pPr/>
              <a:t>113</a:t>
            </a:fld>
            <a:endParaRPr lang="en-AU" altLang="en-US" sz="1300">
              <a:latin typeface="Times New Roman" panose="02020603050405020304" pitchFamily="18" charset="0"/>
            </a:endParaRPr>
          </a:p>
        </p:txBody>
      </p:sp>
      <p:sp>
        <p:nvSpPr>
          <p:cNvPr id="250886" name="Rectangle 2"/>
          <p:cNvSpPr>
            <a:spLocks noGrp="1" noRot="1" noChangeAspect="1" noChangeArrowheads="1" noTextEdit="1"/>
          </p:cNvSpPr>
          <p:nvPr>
            <p:ph type="sldImg"/>
          </p:nvPr>
        </p:nvSpPr>
        <p:spPr>
          <a:ln/>
        </p:spPr>
      </p:sp>
      <p:sp>
        <p:nvSpPr>
          <p:cNvPr id="2508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19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AA778C5-927E-4009-8C57-995B0D452BB0}"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519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19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23025AE-35C4-403F-B76F-C6DE6C1782D0}" type="slidenum">
              <a:rPr lang="en-AU" altLang="en-US" sz="1300">
                <a:latin typeface="Times New Roman" panose="02020603050405020304" pitchFamily="18" charset="0"/>
              </a:rPr>
              <a:pPr/>
              <a:t>114</a:t>
            </a:fld>
            <a:endParaRPr lang="en-AU" altLang="en-US" sz="1300">
              <a:latin typeface="Times New Roman" panose="02020603050405020304" pitchFamily="18" charset="0"/>
            </a:endParaRPr>
          </a:p>
        </p:txBody>
      </p:sp>
      <p:sp>
        <p:nvSpPr>
          <p:cNvPr id="251910" name="Rectangle 2"/>
          <p:cNvSpPr>
            <a:spLocks noGrp="1" noRot="1" noChangeAspect="1" noChangeArrowheads="1" noTextEdit="1"/>
          </p:cNvSpPr>
          <p:nvPr>
            <p:ph type="sldImg"/>
          </p:nvPr>
        </p:nvSpPr>
        <p:spPr>
          <a:ln/>
        </p:spPr>
      </p:sp>
      <p:sp>
        <p:nvSpPr>
          <p:cNvPr id="2519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29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1D2A79A-E5DF-4771-9C2A-82F5B0D5714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529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29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E9E44274-ABAE-4B3E-B551-3B37FF6A9178}" type="slidenum">
              <a:rPr lang="en-AU" altLang="en-US" sz="1300">
                <a:latin typeface="Times New Roman" panose="02020603050405020304" pitchFamily="18" charset="0"/>
              </a:rPr>
              <a:pPr/>
              <a:t>115</a:t>
            </a:fld>
            <a:endParaRPr lang="en-AU" altLang="en-US" sz="1300">
              <a:latin typeface="Times New Roman" panose="02020603050405020304" pitchFamily="18" charset="0"/>
            </a:endParaRPr>
          </a:p>
        </p:txBody>
      </p:sp>
      <p:sp>
        <p:nvSpPr>
          <p:cNvPr id="252934" name="Rectangle 2"/>
          <p:cNvSpPr>
            <a:spLocks noGrp="1" noRot="1" noChangeAspect="1" noChangeArrowheads="1" noTextEdit="1"/>
          </p:cNvSpPr>
          <p:nvPr>
            <p:ph type="sldImg"/>
          </p:nvPr>
        </p:nvSpPr>
        <p:spPr>
          <a:ln/>
        </p:spPr>
      </p:sp>
      <p:sp>
        <p:nvSpPr>
          <p:cNvPr id="2529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46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5F52337-891D-450D-A76E-15301AA2BEB7}"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546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46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B7FEF81-041F-4A75-AD55-909C251B2655}" type="slidenum">
              <a:rPr lang="en-AU" altLang="en-US" sz="1300">
                <a:latin typeface="Times New Roman" panose="02020603050405020304" pitchFamily="18" charset="0"/>
              </a:rPr>
              <a:pPr/>
              <a:t>12</a:t>
            </a:fld>
            <a:endParaRPr lang="en-AU" altLang="en-US" sz="1300">
              <a:latin typeface="Times New Roman" panose="02020603050405020304" pitchFamily="18" charset="0"/>
            </a:endParaRPr>
          </a:p>
        </p:txBody>
      </p:sp>
      <p:sp>
        <p:nvSpPr>
          <p:cNvPr id="154630" name="Rectangle 2"/>
          <p:cNvSpPr>
            <a:spLocks noGrp="1" noRot="1" noChangeAspect="1" noChangeArrowheads="1" noTextEdit="1"/>
          </p:cNvSpPr>
          <p:nvPr>
            <p:ph type="sldImg"/>
          </p:nvPr>
        </p:nvSpPr>
        <p:spPr>
          <a:ln/>
        </p:spPr>
      </p:sp>
      <p:sp>
        <p:nvSpPr>
          <p:cNvPr id="1546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39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8348D8F-AC69-4591-9CA4-24729E06432C}"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539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39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55E6E63-5575-4CF9-9675-A5E989258EEF}" type="slidenum">
              <a:rPr lang="en-AU" altLang="en-US" sz="1300">
                <a:latin typeface="Times New Roman" panose="02020603050405020304" pitchFamily="18" charset="0"/>
              </a:rPr>
              <a:pPr/>
              <a:t>116</a:t>
            </a:fld>
            <a:endParaRPr lang="en-AU" altLang="en-US" sz="1300">
              <a:latin typeface="Times New Roman" panose="02020603050405020304" pitchFamily="18" charset="0"/>
            </a:endParaRPr>
          </a:p>
        </p:txBody>
      </p:sp>
      <p:sp>
        <p:nvSpPr>
          <p:cNvPr id="253958" name="Rectangle 2"/>
          <p:cNvSpPr>
            <a:spLocks noGrp="1" noRot="1" noChangeAspect="1" noChangeArrowheads="1" noTextEdit="1"/>
          </p:cNvSpPr>
          <p:nvPr>
            <p:ph type="sldImg"/>
          </p:nvPr>
        </p:nvSpPr>
        <p:spPr>
          <a:ln/>
        </p:spPr>
      </p:sp>
      <p:sp>
        <p:nvSpPr>
          <p:cNvPr id="2539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49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1DE1435-9D8A-4935-A199-7E0F698185E2}"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549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49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BE806BB-D132-4C54-83AE-6775911E9CD2}" type="slidenum">
              <a:rPr lang="en-AU" altLang="en-US" sz="1300">
                <a:latin typeface="Times New Roman" panose="02020603050405020304" pitchFamily="18" charset="0"/>
              </a:rPr>
              <a:pPr/>
              <a:t>117</a:t>
            </a:fld>
            <a:endParaRPr lang="en-AU" altLang="en-US" sz="1300">
              <a:latin typeface="Times New Roman" panose="02020603050405020304" pitchFamily="18" charset="0"/>
            </a:endParaRPr>
          </a:p>
        </p:txBody>
      </p:sp>
      <p:sp>
        <p:nvSpPr>
          <p:cNvPr id="254982" name="Rectangle 2"/>
          <p:cNvSpPr>
            <a:spLocks noGrp="1" noRot="1" noChangeAspect="1" noChangeArrowheads="1" noTextEdit="1"/>
          </p:cNvSpPr>
          <p:nvPr>
            <p:ph type="sldImg"/>
          </p:nvPr>
        </p:nvSpPr>
        <p:spPr>
          <a:ln/>
        </p:spPr>
      </p:sp>
      <p:sp>
        <p:nvSpPr>
          <p:cNvPr id="2549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60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6711BAF-0B87-490D-A0CC-FEEE2ABCA1F0}"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560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60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0F2F67C-59F0-4EC0-A532-39AA778850A0}" type="slidenum">
              <a:rPr lang="en-AU" altLang="en-US" sz="1300">
                <a:latin typeface="Times New Roman" panose="02020603050405020304" pitchFamily="18" charset="0"/>
              </a:rPr>
              <a:pPr/>
              <a:t>118</a:t>
            </a:fld>
            <a:endParaRPr lang="en-AU" altLang="en-US" sz="1300">
              <a:latin typeface="Times New Roman" panose="02020603050405020304" pitchFamily="18" charset="0"/>
            </a:endParaRPr>
          </a:p>
        </p:txBody>
      </p:sp>
      <p:sp>
        <p:nvSpPr>
          <p:cNvPr id="256006" name="Rectangle 2"/>
          <p:cNvSpPr>
            <a:spLocks noGrp="1" noRot="1" noChangeAspect="1" noChangeArrowheads="1" noTextEdit="1"/>
          </p:cNvSpPr>
          <p:nvPr>
            <p:ph type="sldImg"/>
          </p:nvPr>
        </p:nvSpPr>
        <p:spPr>
          <a:ln/>
        </p:spPr>
      </p:sp>
      <p:sp>
        <p:nvSpPr>
          <p:cNvPr id="2560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70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25D3525-338F-4F16-914E-D77EF7A12131}"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570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70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8B7C92D-4091-4646-B6E8-94886465A7B1}" type="slidenum">
              <a:rPr lang="en-AU" altLang="en-US" sz="1300">
                <a:latin typeface="Times New Roman" panose="02020603050405020304" pitchFamily="18" charset="0"/>
              </a:rPr>
              <a:pPr/>
              <a:t>119</a:t>
            </a:fld>
            <a:endParaRPr lang="en-AU" altLang="en-US" sz="1300">
              <a:latin typeface="Times New Roman" panose="02020603050405020304" pitchFamily="18" charset="0"/>
            </a:endParaRPr>
          </a:p>
        </p:txBody>
      </p:sp>
      <p:sp>
        <p:nvSpPr>
          <p:cNvPr id="257030" name="Rectangle 2"/>
          <p:cNvSpPr>
            <a:spLocks noGrp="1" noRot="1" noChangeAspect="1" noChangeArrowheads="1" noTextEdit="1"/>
          </p:cNvSpPr>
          <p:nvPr>
            <p:ph type="sldImg"/>
          </p:nvPr>
        </p:nvSpPr>
        <p:spPr>
          <a:ln/>
        </p:spPr>
      </p:sp>
      <p:sp>
        <p:nvSpPr>
          <p:cNvPr id="2570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80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48C79B4-6F38-4E01-A723-48926EE9AC0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580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80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C084062-E1E0-4690-AB14-587A7A191566}" type="slidenum">
              <a:rPr lang="en-AU" altLang="en-US" sz="1300">
                <a:latin typeface="Times New Roman" panose="02020603050405020304" pitchFamily="18" charset="0"/>
              </a:rPr>
              <a:pPr/>
              <a:t>120</a:t>
            </a:fld>
            <a:endParaRPr lang="en-AU" altLang="en-US" sz="1300">
              <a:latin typeface="Times New Roman" panose="02020603050405020304" pitchFamily="18" charset="0"/>
            </a:endParaRPr>
          </a:p>
        </p:txBody>
      </p:sp>
      <p:sp>
        <p:nvSpPr>
          <p:cNvPr id="258054" name="Rectangle 2"/>
          <p:cNvSpPr>
            <a:spLocks noGrp="1" noRot="1" noChangeAspect="1" noChangeArrowheads="1" noTextEdit="1"/>
          </p:cNvSpPr>
          <p:nvPr>
            <p:ph type="sldImg"/>
          </p:nvPr>
        </p:nvSpPr>
        <p:spPr>
          <a:ln/>
        </p:spPr>
      </p:sp>
      <p:sp>
        <p:nvSpPr>
          <p:cNvPr id="2580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590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2D9D1DD-F735-4216-B12D-0124569D5EFB}"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590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90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EB855B0-46B8-4B80-A287-F8E3736073CA}" type="slidenum">
              <a:rPr lang="en-AU" altLang="en-US" sz="1300">
                <a:latin typeface="Times New Roman" panose="02020603050405020304" pitchFamily="18" charset="0"/>
              </a:rPr>
              <a:pPr/>
              <a:t>121</a:t>
            </a:fld>
            <a:endParaRPr lang="en-AU" altLang="en-US" sz="1300">
              <a:latin typeface="Times New Roman" panose="02020603050405020304" pitchFamily="18" charset="0"/>
            </a:endParaRPr>
          </a:p>
        </p:txBody>
      </p:sp>
      <p:sp>
        <p:nvSpPr>
          <p:cNvPr id="259078" name="Rectangle 2"/>
          <p:cNvSpPr>
            <a:spLocks noGrp="1" noRot="1" noChangeAspect="1" noChangeArrowheads="1" noTextEdit="1"/>
          </p:cNvSpPr>
          <p:nvPr>
            <p:ph type="sldImg"/>
          </p:nvPr>
        </p:nvSpPr>
        <p:spPr>
          <a:ln/>
        </p:spPr>
      </p:sp>
      <p:sp>
        <p:nvSpPr>
          <p:cNvPr id="2590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00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8684CA9-5F48-4FD6-875B-57BF91A1DBC5}"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601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01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818F459-AA29-4457-9B82-7D248753B1CE}" type="slidenum">
              <a:rPr lang="en-AU" altLang="en-US" sz="1300">
                <a:latin typeface="Times New Roman" panose="02020603050405020304" pitchFamily="18" charset="0"/>
              </a:rPr>
              <a:pPr/>
              <a:t>122</a:t>
            </a:fld>
            <a:endParaRPr lang="en-AU" altLang="en-US" sz="1300">
              <a:latin typeface="Times New Roman" panose="02020603050405020304" pitchFamily="18" charset="0"/>
            </a:endParaRPr>
          </a:p>
        </p:txBody>
      </p:sp>
      <p:sp>
        <p:nvSpPr>
          <p:cNvPr id="260102" name="Rectangle 2"/>
          <p:cNvSpPr>
            <a:spLocks noGrp="1" noRot="1" noChangeAspect="1" noChangeArrowheads="1" noTextEdit="1"/>
          </p:cNvSpPr>
          <p:nvPr>
            <p:ph type="sldImg"/>
          </p:nvPr>
        </p:nvSpPr>
        <p:spPr>
          <a:ln/>
        </p:spPr>
      </p:sp>
      <p:sp>
        <p:nvSpPr>
          <p:cNvPr id="2601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11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42BD2B81-DC61-4115-BD40-1BE4D192E414}"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611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11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D70E583-AEE6-4955-91FF-7BF986CBCEE6}" type="slidenum">
              <a:rPr lang="en-AU" altLang="en-US" sz="1300">
                <a:latin typeface="Times New Roman" panose="02020603050405020304" pitchFamily="18" charset="0"/>
              </a:rPr>
              <a:pPr/>
              <a:t>123</a:t>
            </a:fld>
            <a:endParaRPr lang="en-AU" altLang="en-US" sz="1300">
              <a:latin typeface="Times New Roman" panose="02020603050405020304" pitchFamily="18" charset="0"/>
            </a:endParaRPr>
          </a:p>
        </p:txBody>
      </p:sp>
      <p:sp>
        <p:nvSpPr>
          <p:cNvPr id="261126" name="Rectangle 2"/>
          <p:cNvSpPr>
            <a:spLocks noGrp="1" noRot="1" noChangeAspect="1" noChangeArrowheads="1" noTextEdit="1"/>
          </p:cNvSpPr>
          <p:nvPr>
            <p:ph type="sldImg"/>
          </p:nvPr>
        </p:nvSpPr>
        <p:spPr>
          <a:ln/>
        </p:spPr>
      </p:sp>
      <p:sp>
        <p:nvSpPr>
          <p:cNvPr id="2611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21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0CB01D4-59EF-40CE-BA9E-9D22068CF23C}"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621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21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40A8E459-CF33-42E4-8346-53A3E04AF377}" type="slidenum">
              <a:rPr lang="en-AU" altLang="en-US" sz="1300">
                <a:latin typeface="Times New Roman" panose="02020603050405020304" pitchFamily="18" charset="0"/>
              </a:rPr>
              <a:pPr/>
              <a:t>124</a:t>
            </a:fld>
            <a:endParaRPr lang="en-AU" altLang="en-US" sz="1300">
              <a:latin typeface="Times New Roman" panose="02020603050405020304" pitchFamily="18" charset="0"/>
            </a:endParaRPr>
          </a:p>
        </p:txBody>
      </p:sp>
      <p:sp>
        <p:nvSpPr>
          <p:cNvPr id="262150" name="Rectangle 2"/>
          <p:cNvSpPr>
            <a:spLocks noGrp="1" noRot="1" noChangeAspect="1" noChangeArrowheads="1" noTextEdit="1"/>
          </p:cNvSpPr>
          <p:nvPr>
            <p:ph type="sldImg"/>
          </p:nvPr>
        </p:nvSpPr>
        <p:spPr>
          <a:ln/>
        </p:spPr>
      </p:sp>
      <p:sp>
        <p:nvSpPr>
          <p:cNvPr id="2621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31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5ACDE29-1335-48A9-85BA-E56D13BC9C61}"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631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31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A9A6722-B64F-464B-8FB4-A63807C94980}" type="slidenum">
              <a:rPr lang="en-AU" altLang="en-US" sz="1300">
                <a:latin typeface="Times New Roman" panose="02020603050405020304" pitchFamily="18" charset="0"/>
              </a:rPr>
              <a:pPr/>
              <a:t>125</a:t>
            </a:fld>
            <a:endParaRPr lang="en-AU" altLang="en-US" sz="1300">
              <a:latin typeface="Times New Roman" panose="02020603050405020304" pitchFamily="18" charset="0"/>
            </a:endParaRPr>
          </a:p>
        </p:txBody>
      </p:sp>
      <p:sp>
        <p:nvSpPr>
          <p:cNvPr id="263174" name="Rectangle 2"/>
          <p:cNvSpPr>
            <a:spLocks noGrp="1" noRot="1" noChangeAspect="1" noChangeArrowheads="1" noTextEdit="1"/>
          </p:cNvSpPr>
          <p:nvPr>
            <p:ph type="sldImg"/>
          </p:nvPr>
        </p:nvSpPr>
        <p:spPr>
          <a:ln/>
        </p:spPr>
      </p:sp>
      <p:sp>
        <p:nvSpPr>
          <p:cNvPr id="2631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5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17BAFD6-B75E-4C03-A97B-FBF71712E38A}"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55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5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D262943-0F9D-458A-B8AB-28B9AA7D1B38}" type="slidenum">
              <a:rPr lang="en-AU" altLang="en-US" sz="1300">
                <a:latin typeface="Times New Roman" panose="02020603050405020304" pitchFamily="18" charset="0"/>
              </a:rPr>
              <a:pPr/>
              <a:t>13</a:t>
            </a:fld>
            <a:endParaRPr lang="en-AU" altLang="en-US" sz="1300">
              <a:latin typeface="Times New Roman" panose="02020603050405020304" pitchFamily="18" charset="0"/>
            </a:endParaRPr>
          </a:p>
        </p:txBody>
      </p:sp>
      <p:sp>
        <p:nvSpPr>
          <p:cNvPr id="155654" name="Rectangle 2"/>
          <p:cNvSpPr>
            <a:spLocks noGrp="1" noRot="1" noChangeAspect="1" noChangeArrowheads="1" noTextEdit="1"/>
          </p:cNvSpPr>
          <p:nvPr>
            <p:ph type="sldImg"/>
          </p:nvPr>
        </p:nvSpPr>
        <p:spPr>
          <a:ln/>
        </p:spPr>
      </p:sp>
      <p:sp>
        <p:nvSpPr>
          <p:cNvPr id="155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41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5CEC380-A58F-4FD1-AD9F-5ABB5480936E}"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641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4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3319CAA-00EF-4128-ADA5-95038B43B558}" type="slidenum">
              <a:rPr lang="en-AU" altLang="en-US" sz="1300">
                <a:latin typeface="Times New Roman" panose="02020603050405020304" pitchFamily="18" charset="0"/>
              </a:rPr>
              <a:pPr/>
              <a:t>126</a:t>
            </a:fld>
            <a:endParaRPr lang="en-AU" altLang="en-US" sz="1300">
              <a:latin typeface="Times New Roman" panose="02020603050405020304" pitchFamily="18" charset="0"/>
            </a:endParaRPr>
          </a:p>
        </p:txBody>
      </p:sp>
      <p:sp>
        <p:nvSpPr>
          <p:cNvPr id="264198" name="Rectangle 2"/>
          <p:cNvSpPr>
            <a:spLocks noGrp="1" noRot="1" noChangeAspect="1" noChangeArrowheads="1" noTextEdit="1"/>
          </p:cNvSpPr>
          <p:nvPr>
            <p:ph type="sldImg"/>
          </p:nvPr>
        </p:nvSpPr>
        <p:spPr>
          <a:ln/>
        </p:spPr>
      </p:sp>
      <p:sp>
        <p:nvSpPr>
          <p:cNvPr id="264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52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8AD2D51-46DD-4A11-82C4-3A953D99F6D9}"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652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52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FE2C067-7953-4239-A134-2FC1A77459BB}" type="slidenum">
              <a:rPr lang="en-AU" altLang="en-US" sz="1300">
                <a:latin typeface="Times New Roman" panose="02020603050405020304" pitchFamily="18" charset="0"/>
              </a:rPr>
              <a:pPr/>
              <a:t>127</a:t>
            </a:fld>
            <a:endParaRPr lang="en-AU" altLang="en-US" sz="1300">
              <a:latin typeface="Times New Roman" panose="02020603050405020304" pitchFamily="18" charset="0"/>
            </a:endParaRPr>
          </a:p>
        </p:txBody>
      </p:sp>
      <p:sp>
        <p:nvSpPr>
          <p:cNvPr id="265222" name="Rectangle 2"/>
          <p:cNvSpPr>
            <a:spLocks noGrp="1" noRot="1" noChangeAspect="1" noChangeArrowheads="1" noTextEdit="1"/>
          </p:cNvSpPr>
          <p:nvPr>
            <p:ph type="sldImg"/>
          </p:nvPr>
        </p:nvSpPr>
        <p:spPr>
          <a:ln/>
        </p:spPr>
      </p:sp>
      <p:sp>
        <p:nvSpPr>
          <p:cNvPr id="2652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62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3FA18F3-C483-408C-9750-B98E663E89CA}"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662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62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9B7FF9C-3270-46EE-9F27-A57BEF1C0F1C}" type="slidenum">
              <a:rPr lang="en-AU" altLang="en-US" sz="1300">
                <a:latin typeface="Times New Roman" panose="02020603050405020304" pitchFamily="18" charset="0"/>
              </a:rPr>
              <a:pPr/>
              <a:t>128</a:t>
            </a:fld>
            <a:endParaRPr lang="en-AU" altLang="en-US" sz="1300">
              <a:latin typeface="Times New Roman" panose="02020603050405020304" pitchFamily="18" charset="0"/>
            </a:endParaRPr>
          </a:p>
        </p:txBody>
      </p:sp>
      <p:sp>
        <p:nvSpPr>
          <p:cNvPr id="266246" name="Rectangle 2"/>
          <p:cNvSpPr>
            <a:spLocks noGrp="1" noRot="1" noChangeAspect="1" noChangeArrowheads="1" noTextEdit="1"/>
          </p:cNvSpPr>
          <p:nvPr>
            <p:ph type="sldImg"/>
          </p:nvPr>
        </p:nvSpPr>
        <p:spPr>
          <a:ln/>
        </p:spPr>
      </p:sp>
      <p:sp>
        <p:nvSpPr>
          <p:cNvPr id="2662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72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4627AFE7-8D12-48C1-B3AA-02978D20A9CE}"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672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72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B909691-4749-47CD-963A-6E58EA017CA6}" type="slidenum">
              <a:rPr lang="en-AU" altLang="en-US" sz="1300">
                <a:latin typeface="Times New Roman" panose="02020603050405020304" pitchFamily="18" charset="0"/>
              </a:rPr>
              <a:pPr/>
              <a:t>129</a:t>
            </a:fld>
            <a:endParaRPr lang="en-AU" altLang="en-US" sz="1300">
              <a:latin typeface="Times New Roman" panose="02020603050405020304" pitchFamily="18" charset="0"/>
            </a:endParaRPr>
          </a:p>
        </p:txBody>
      </p:sp>
      <p:sp>
        <p:nvSpPr>
          <p:cNvPr id="267270" name="Rectangle 2"/>
          <p:cNvSpPr>
            <a:spLocks noGrp="1" noRot="1" noChangeAspect="1" noChangeArrowheads="1" noTextEdit="1"/>
          </p:cNvSpPr>
          <p:nvPr>
            <p:ph type="sldImg"/>
          </p:nvPr>
        </p:nvSpPr>
        <p:spPr>
          <a:ln/>
        </p:spPr>
      </p:sp>
      <p:sp>
        <p:nvSpPr>
          <p:cNvPr id="2672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82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0DE4A30-6960-4547-A7DD-316BD31EAE7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682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82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6324D65-F702-432A-A2D6-E2231E15080B}" type="slidenum">
              <a:rPr lang="en-AU" altLang="en-US" sz="1300">
                <a:latin typeface="Times New Roman" panose="02020603050405020304" pitchFamily="18" charset="0"/>
              </a:rPr>
              <a:pPr/>
              <a:t>130</a:t>
            </a:fld>
            <a:endParaRPr lang="en-AU" altLang="en-US" sz="1300">
              <a:latin typeface="Times New Roman" panose="02020603050405020304" pitchFamily="18" charset="0"/>
            </a:endParaRPr>
          </a:p>
        </p:txBody>
      </p:sp>
      <p:sp>
        <p:nvSpPr>
          <p:cNvPr id="268294" name="Rectangle 2"/>
          <p:cNvSpPr>
            <a:spLocks noGrp="1" noRot="1" noChangeAspect="1" noChangeArrowheads="1" noTextEdit="1"/>
          </p:cNvSpPr>
          <p:nvPr>
            <p:ph type="sldImg"/>
          </p:nvPr>
        </p:nvSpPr>
        <p:spPr>
          <a:ln/>
        </p:spPr>
      </p:sp>
      <p:sp>
        <p:nvSpPr>
          <p:cNvPr id="2682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693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48E983B-C506-4CC4-B3D7-C9396B1661A5}"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693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93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40473141-B718-4C8F-9E63-FC57FC6FA0E2}" type="slidenum">
              <a:rPr lang="en-AU" altLang="en-US" sz="1300">
                <a:latin typeface="Times New Roman" panose="02020603050405020304" pitchFamily="18" charset="0"/>
              </a:rPr>
              <a:pPr/>
              <a:t>131</a:t>
            </a:fld>
            <a:endParaRPr lang="en-AU" altLang="en-US" sz="1300">
              <a:latin typeface="Times New Roman" panose="02020603050405020304" pitchFamily="18" charset="0"/>
            </a:endParaRPr>
          </a:p>
        </p:txBody>
      </p:sp>
      <p:sp>
        <p:nvSpPr>
          <p:cNvPr id="269318" name="Rectangle 2"/>
          <p:cNvSpPr>
            <a:spLocks noGrp="1" noRot="1" noChangeAspect="1" noChangeArrowheads="1" noTextEdit="1"/>
          </p:cNvSpPr>
          <p:nvPr>
            <p:ph type="sldImg"/>
          </p:nvPr>
        </p:nvSpPr>
        <p:spPr>
          <a:ln/>
        </p:spPr>
      </p:sp>
      <p:sp>
        <p:nvSpPr>
          <p:cNvPr id="2693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703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77EC209-B08A-4ED3-820F-AD6BAAA121F0}"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703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03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EB1F754-12BA-429F-AB51-2E6ACD9C6A7D}" type="slidenum">
              <a:rPr lang="en-AU" altLang="en-US" sz="1300">
                <a:latin typeface="Times New Roman" panose="02020603050405020304" pitchFamily="18" charset="0"/>
              </a:rPr>
              <a:pPr/>
              <a:t>132</a:t>
            </a:fld>
            <a:endParaRPr lang="en-AU" altLang="en-US" sz="1300">
              <a:latin typeface="Times New Roman" panose="02020603050405020304" pitchFamily="18" charset="0"/>
            </a:endParaRPr>
          </a:p>
        </p:txBody>
      </p:sp>
      <p:sp>
        <p:nvSpPr>
          <p:cNvPr id="270342" name="Rectangle 2"/>
          <p:cNvSpPr>
            <a:spLocks noGrp="1" noRot="1" noChangeAspect="1" noChangeArrowheads="1" noTextEdit="1"/>
          </p:cNvSpPr>
          <p:nvPr>
            <p:ph type="sldImg"/>
          </p:nvPr>
        </p:nvSpPr>
        <p:spPr>
          <a:ln/>
        </p:spPr>
      </p:sp>
      <p:sp>
        <p:nvSpPr>
          <p:cNvPr id="2703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71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CEE0DD3-567F-461C-AAAC-F786D4AAA4C7}"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71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1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A441021-0E54-4747-BEF3-7DE3FAC23691}" type="slidenum">
              <a:rPr lang="en-AU" altLang="en-US" sz="1300">
                <a:latin typeface="Times New Roman" panose="02020603050405020304" pitchFamily="18" charset="0"/>
              </a:rPr>
              <a:pPr/>
              <a:t>134</a:t>
            </a:fld>
            <a:endParaRPr lang="en-AU" altLang="en-US" sz="1300">
              <a:latin typeface="Times New Roman" panose="02020603050405020304" pitchFamily="18" charset="0"/>
            </a:endParaRPr>
          </a:p>
        </p:txBody>
      </p:sp>
      <p:sp>
        <p:nvSpPr>
          <p:cNvPr id="271366" name="Rectangle 2"/>
          <p:cNvSpPr>
            <a:spLocks noGrp="1" noRot="1" noChangeAspect="1" noChangeArrowheads="1" noTextEdit="1"/>
          </p:cNvSpPr>
          <p:nvPr>
            <p:ph type="sldImg"/>
          </p:nvPr>
        </p:nvSpPr>
        <p:spPr>
          <a:ln/>
        </p:spPr>
      </p:sp>
      <p:sp>
        <p:nvSpPr>
          <p:cNvPr id="271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72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8F68D07-3EC1-4251-B23C-6970006119A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72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2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38A5F73-B687-40A8-8111-4B8F1B408281}" type="slidenum">
              <a:rPr lang="en-AU" altLang="en-US" sz="1300">
                <a:latin typeface="Times New Roman" panose="02020603050405020304" pitchFamily="18" charset="0"/>
              </a:rPr>
              <a:pPr/>
              <a:t>135</a:t>
            </a:fld>
            <a:endParaRPr lang="en-AU" altLang="en-US" sz="1300">
              <a:latin typeface="Times New Roman" panose="02020603050405020304" pitchFamily="18" charset="0"/>
            </a:endParaRPr>
          </a:p>
        </p:txBody>
      </p:sp>
      <p:sp>
        <p:nvSpPr>
          <p:cNvPr id="272390" name="Rectangle 2"/>
          <p:cNvSpPr>
            <a:spLocks noGrp="1" noRot="1" noChangeAspect="1" noChangeArrowheads="1" noTextEdit="1"/>
          </p:cNvSpPr>
          <p:nvPr>
            <p:ph type="sldImg"/>
          </p:nvPr>
        </p:nvSpPr>
        <p:spPr>
          <a:ln/>
        </p:spPr>
      </p:sp>
      <p:sp>
        <p:nvSpPr>
          <p:cNvPr id="272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734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8C0C4F5-2C6E-4FB1-83E8-D61830B145FB}"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734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34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2958265-1181-4A07-B641-58B9D803660A}" type="slidenum">
              <a:rPr lang="en-AU" altLang="en-US" sz="1300">
                <a:latin typeface="Times New Roman" panose="02020603050405020304" pitchFamily="18" charset="0"/>
              </a:rPr>
              <a:pPr/>
              <a:t>144</a:t>
            </a:fld>
            <a:endParaRPr lang="en-AU" altLang="en-US" sz="1300">
              <a:latin typeface="Times New Roman" panose="02020603050405020304" pitchFamily="18" charset="0"/>
            </a:endParaRPr>
          </a:p>
        </p:txBody>
      </p:sp>
      <p:sp>
        <p:nvSpPr>
          <p:cNvPr id="273414" name="Rectangle 2"/>
          <p:cNvSpPr>
            <a:spLocks noGrp="1" noRot="1" noChangeAspect="1" noChangeArrowheads="1" noTextEdit="1"/>
          </p:cNvSpPr>
          <p:nvPr>
            <p:ph type="sldImg"/>
          </p:nvPr>
        </p:nvSpPr>
        <p:spPr>
          <a:ln/>
        </p:spPr>
      </p:sp>
      <p:sp>
        <p:nvSpPr>
          <p:cNvPr id="273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66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6EF21C8-EF4D-4472-99E8-98AAEE3ECDAA}"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566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66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574AE25-4005-43A3-8837-26EC32883DE1}" type="slidenum">
              <a:rPr lang="en-AU" altLang="en-US" sz="1300">
                <a:latin typeface="Times New Roman" panose="02020603050405020304" pitchFamily="18" charset="0"/>
              </a:rPr>
              <a:pPr/>
              <a:t>14</a:t>
            </a:fld>
            <a:endParaRPr lang="en-AU" altLang="en-US" sz="1300">
              <a:latin typeface="Times New Roman" panose="02020603050405020304" pitchFamily="18" charset="0"/>
            </a:endParaRPr>
          </a:p>
        </p:txBody>
      </p:sp>
      <p:sp>
        <p:nvSpPr>
          <p:cNvPr id="156678" name="Rectangle 2"/>
          <p:cNvSpPr>
            <a:spLocks noGrp="1" noRot="1" noChangeAspect="1" noChangeArrowheads="1" noTextEdit="1"/>
          </p:cNvSpPr>
          <p:nvPr>
            <p:ph type="sldImg"/>
          </p:nvPr>
        </p:nvSpPr>
        <p:spPr>
          <a:ln/>
        </p:spPr>
      </p:sp>
      <p:sp>
        <p:nvSpPr>
          <p:cNvPr id="1566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744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D394109-3258-4AB6-B31B-60E0BE085D2A}"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744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44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72A2D25-9792-456B-BF11-24AB39CDC2DF}" type="slidenum">
              <a:rPr lang="en-AU" altLang="en-US" sz="1300">
                <a:latin typeface="Times New Roman" panose="02020603050405020304" pitchFamily="18" charset="0"/>
              </a:rPr>
              <a:pPr/>
              <a:t>145</a:t>
            </a:fld>
            <a:endParaRPr lang="en-AU" altLang="en-US" sz="1300">
              <a:latin typeface="Times New Roman" panose="02020603050405020304" pitchFamily="18" charset="0"/>
            </a:endParaRPr>
          </a:p>
        </p:txBody>
      </p:sp>
      <p:sp>
        <p:nvSpPr>
          <p:cNvPr id="274438" name="Rectangle 2"/>
          <p:cNvSpPr>
            <a:spLocks noGrp="1" noRot="1" noChangeAspect="1" noChangeArrowheads="1" noTextEdit="1"/>
          </p:cNvSpPr>
          <p:nvPr>
            <p:ph type="sldImg"/>
          </p:nvPr>
        </p:nvSpPr>
        <p:spPr>
          <a:ln/>
        </p:spPr>
      </p:sp>
      <p:sp>
        <p:nvSpPr>
          <p:cNvPr id="2744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75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141616F-3F39-4F80-B18C-B6E600D387C2}"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75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5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B399BD5-4541-40B4-894B-BD75FDD0845E}" type="slidenum">
              <a:rPr lang="en-AU" altLang="en-US" sz="1300">
                <a:latin typeface="Times New Roman" panose="02020603050405020304" pitchFamily="18" charset="0"/>
              </a:rPr>
              <a:pPr/>
              <a:t>146</a:t>
            </a:fld>
            <a:endParaRPr lang="en-AU" altLang="en-US" sz="1300">
              <a:latin typeface="Times New Roman" panose="02020603050405020304" pitchFamily="18" charset="0"/>
            </a:endParaRPr>
          </a:p>
        </p:txBody>
      </p:sp>
      <p:sp>
        <p:nvSpPr>
          <p:cNvPr id="275462" name="Rectangle 2"/>
          <p:cNvSpPr>
            <a:spLocks noGrp="1" noRot="1" noChangeAspect="1" noChangeArrowheads="1" noTextEdit="1"/>
          </p:cNvSpPr>
          <p:nvPr>
            <p:ph type="sldImg"/>
          </p:nvPr>
        </p:nvSpPr>
        <p:spPr>
          <a:ln/>
        </p:spPr>
      </p:sp>
      <p:sp>
        <p:nvSpPr>
          <p:cNvPr id="275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76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81EB7DE-3605-4C1E-AD88-B1B520AEB2B9}"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577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77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1C411A0-5528-4155-8567-38F2348E8072}" type="slidenum">
              <a:rPr lang="en-AU" altLang="en-US" sz="1300">
                <a:latin typeface="Times New Roman" panose="02020603050405020304" pitchFamily="18" charset="0"/>
              </a:rPr>
              <a:pPr/>
              <a:t>15</a:t>
            </a:fld>
            <a:endParaRPr lang="en-AU" altLang="en-US" sz="1300">
              <a:latin typeface="Times New Roman" panose="02020603050405020304" pitchFamily="18" charset="0"/>
            </a:endParaRPr>
          </a:p>
        </p:txBody>
      </p:sp>
      <p:sp>
        <p:nvSpPr>
          <p:cNvPr id="157702" name="Rectangle 2"/>
          <p:cNvSpPr>
            <a:spLocks noGrp="1" noRot="1" noChangeAspect="1" noChangeArrowheads="1" noTextEdit="1"/>
          </p:cNvSpPr>
          <p:nvPr>
            <p:ph type="sldImg"/>
          </p:nvPr>
        </p:nvSpPr>
        <p:spPr>
          <a:ln/>
        </p:spPr>
      </p:sp>
      <p:sp>
        <p:nvSpPr>
          <p:cNvPr id="157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87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48C6677-5075-40B5-907A-E5A2504DBEE0}"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587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87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E521044F-727A-4AE3-9E4F-001A3F88C0EE}" type="slidenum">
              <a:rPr lang="en-AU" altLang="en-US" sz="1300">
                <a:latin typeface="Times New Roman" panose="02020603050405020304" pitchFamily="18" charset="0"/>
              </a:rPr>
              <a:pPr/>
              <a:t>16</a:t>
            </a:fld>
            <a:endParaRPr lang="en-AU" altLang="en-US" sz="1300">
              <a:latin typeface="Times New Roman" panose="02020603050405020304" pitchFamily="18" charset="0"/>
            </a:endParaRPr>
          </a:p>
        </p:txBody>
      </p:sp>
      <p:sp>
        <p:nvSpPr>
          <p:cNvPr id="158726" name="Rectangle 2"/>
          <p:cNvSpPr>
            <a:spLocks noGrp="1" noRot="1" noChangeAspect="1" noChangeArrowheads="1" noTextEdit="1"/>
          </p:cNvSpPr>
          <p:nvPr>
            <p:ph type="sldImg"/>
          </p:nvPr>
        </p:nvSpPr>
        <p:spPr>
          <a:ln/>
        </p:spPr>
      </p:sp>
      <p:sp>
        <p:nvSpPr>
          <p:cNvPr id="1587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9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D6DA60F-1F53-4602-969A-8580A20640F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59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9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39BAFC7-7AE7-446F-9620-E2D0ABACD92E}" type="slidenum">
              <a:rPr lang="en-AU" altLang="en-US" sz="1300">
                <a:latin typeface="Times New Roman" panose="02020603050405020304" pitchFamily="18" charset="0"/>
              </a:rPr>
              <a:pPr/>
              <a:t>17</a:t>
            </a:fld>
            <a:endParaRPr lang="en-AU" altLang="en-US" sz="1300">
              <a:latin typeface="Times New Roman" panose="02020603050405020304" pitchFamily="18" charset="0"/>
            </a:endParaRPr>
          </a:p>
        </p:txBody>
      </p:sp>
      <p:sp>
        <p:nvSpPr>
          <p:cNvPr id="159750" name="Rectangle 2"/>
          <p:cNvSpPr>
            <a:spLocks noGrp="1" noRot="1" noChangeAspect="1" noChangeArrowheads="1" noTextEdit="1"/>
          </p:cNvSpPr>
          <p:nvPr>
            <p:ph type="sldImg"/>
          </p:nvPr>
        </p:nvSpPr>
        <p:spPr>
          <a:ln/>
        </p:spPr>
      </p:sp>
      <p:sp>
        <p:nvSpPr>
          <p:cNvPr id="159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07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374BFAA-5349-4948-BCD9-92E9FA45CCBD}"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607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07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D941CF8-FB4A-4227-AB13-8ACEFA6C61DE}" type="slidenum">
              <a:rPr lang="en-AU" altLang="en-US" sz="1300">
                <a:latin typeface="Times New Roman" panose="02020603050405020304" pitchFamily="18" charset="0"/>
              </a:rPr>
              <a:pPr/>
              <a:t>18</a:t>
            </a:fld>
            <a:endParaRPr lang="en-AU" altLang="en-US" sz="1300">
              <a:latin typeface="Times New Roman" panose="02020603050405020304" pitchFamily="18" charset="0"/>
            </a:endParaRPr>
          </a:p>
        </p:txBody>
      </p:sp>
      <p:sp>
        <p:nvSpPr>
          <p:cNvPr id="160774" name="Rectangle 2"/>
          <p:cNvSpPr>
            <a:spLocks noGrp="1" noRot="1" noChangeAspect="1" noChangeArrowheads="1" noTextEdit="1"/>
          </p:cNvSpPr>
          <p:nvPr>
            <p:ph type="sldImg"/>
          </p:nvPr>
        </p:nvSpPr>
        <p:spPr>
          <a:ln/>
        </p:spPr>
      </p:sp>
      <p:sp>
        <p:nvSpPr>
          <p:cNvPr id="1607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1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66D244F-E6A1-4D12-B2E6-77A60125F3C2}"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61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1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42F05F7-1DD4-4EF8-A30D-51518E636911}" type="slidenum">
              <a:rPr lang="en-AU" altLang="en-US" sz="1300">
                <a:latin typeface="Times New Roman" panose="02020603050405020304" pitchFamily="18" charset="0"/>
              </a:rPr>
              <a:pPr/>
              <a:t>19</a:t>
            </a:fld>
            <a:endParaRPr lang="en-AU" altLang="en-US" sz="1300">
              <a:latin typeface="Times New Roman" panose="02020603050405020304" pitchFamily="18" charset="0"/>
            </a:endParaRPr>
          </a:p>
        </p:txBody>
      </p:sp>
      <p:sp>
        <p:nvSpPr>
          <p:cNvPr id="161798" name="Rectangle 2"/>
          <p:cNvSpPr>
            <a:spLocks noGrp="1" noRot="1" noChangeAspect="1" noChangeArrowheads="1" noTextEdit="1"/>
          </p:cNvSpPr>
          <p:nvPr>
            <p:ph type="sldImg"/>
          </p:nvPr>
        </p:nvSpPr>
        <p:spPr>
          <a:ln/>
        </p:spPr>
      </p:sp>
      <p:sp>
        <p:nvSpPr>
          <p:cNvPr id="1617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28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F611556-4563-4C46-951F-B451D7D092C7}"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628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28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2137F8D-DD87-4376-98AB-A615B928132D}" type="slidenum">
              <a:rPr lang="en-AU" altLang="en-US" sz="1300">
                <a:latin typeface="Times New Roman" panose="02020603050405020304" pitchFamily="18" charset="0"/>
              </a:rPr>
              <a:pPr/>
              <a:t>20</a:t>
            </a:fld>
            <a:endParaRPr lang="en-AU" altLang="en-US" sz="1300">
              <a:latin typeface="Times New Roman" panose="02020603050405020304" pitchFamily="18" charset="0"/>
            </a:endParaRPr>
          </a:p>
        </p:txBody>
      </p:sp>
      <p:sp>
        <p:nvSpPr>
          <p:cNvPr id="162822" name="Rectangle 2"/>
          <p:cNvSpPr>
            <a:spLocks noGrp="1" noRot="1" noChangeAspect="1" noChangeArrowheads="1" noTextEdit="1"/>
          </p:cNvSpPr>
          <p:nvPr>
            <p:ph type="sldImg"/>
          </p:nvPr>
        </p:nvSpPr>
        <p:spPr>
          <a:ln/>
        </p:spPr>
      </p:sp>
      <p:sp>
        <p:nvSpPr>
          <p:cNvPr id="1628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54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CBFED38-8934-4FE7-BA91-1D76ADC772E2}"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454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54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7120F3B-51E3-4A07-B691-BB88015DDC85}" type="slidenum">
              <a:rPr lang="en-AU" altLang="en-US" sz="1300">
                <a:latin typeface="Times New Roman" panose="02020603050405020304" pitchFamily="18" charset="0"/>
              </a:rPr>
              <a:pPr/>
              <a:t>3</a:t>
            </a:fld>
            <a:endParaRPr lang="en-AU" altLang="en-US" sz="1300">
              <a:latin typeface="Times New Roman" panose="02020603050405020304" pitchFamily="18" charset="0"/>
            </a:endParaRPr>
          </a:p>
        </p:txBody>
      </p:sp>
      <p:sp>
        <p:nvSpPr>
          <p:cNvPr id="145414" name="Rectangle 2"/>
          <p:cNvSpPr>
            <a:spLocks noGrp="1" noRot="1" noChangeAspect="1" noChangeArrowheads="1" noTextEdit="1"/>
          </p:cNvSpPr>
          <p:nvPr>
            <p:ph type="sldImg"/>
          </p:nvPr>
        </p:nvSpPr>
        <p:spPr>
          <a:ln/>
        </p:spPr>
      </p:sp>
      <p:sp>
        <p:nvSpPr>
          <p:cNvPr id="145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3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B6719A4-FC49-45DC-88CD-839BC1A1BB81}"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63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3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291248C-A8A1-4CC7-A9D9-F3D2C1A172A5}" type="slidenum">
              <a:rPr lang="en-AU" altLang="en-US" sz="1300">
                <a:latin typeface="Times New Roman" panose="02020603050405020304" pitchFamily="18" charset="0"/>
              </a:rPr>
              <a:pPr/>
              <a:t>21</a:t>
            </a:fld>
            <a:endParaRPr lang="en-AU" altLang="en-US" sz="1300">
              <a:latin typeface="Times New Roman" panose="02020603050405020304" pitchFamily="18" charset="0"/>
            </a:endParaRPr>
          </a:p>
        </p:txBody>
      </p:sp>
      <p:sp>
        <p:nvSpPr>
          <p:cNvPr id="163846" name="Rectangle 2"/>
          <p:cNvSpPr>
            <a:spLocks noGrp="1" noRot="1" noChangeAspect="1" noChangeArrowheads="1" noTextEdit="1"/>
          </p:cNvSpPr>
          <p:nvPr>
            <p:ph type="sldImg"/>
          </p:nvPr>
        </p:nvSpPr>
        <p:spPr>
          <a:ln/>
        </p:spPr>
      </p:sp>
      <p:sp>
        <p:nvSpPr>
          <p:cNvPr id="163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48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2F71ED7-579C-422C-B7E1-F0CB0408FFD1}"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648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48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8AD9FE3-543A-4AE3-8581-124C43212069}" type="slidenum">
              <a:rPr lang="en-AU" altLang="en-US" sz="1300">
                <a:latin typeface="Times New Roman" panose="02020603050405020304" pitchFamily="18" charset="0"/>
              </a:rPr>
              <a:pPr/>
              <a:t>22</a:t>
            </a:fld>
            <a:endParaRPr lang="en-AU" altLang="en-US" sz="1300">
              <a:latin typeface="Times New Roman" panose="02020603050405020304" pitchFamily="18" charset="0"/>
            </a:endParaRPr>
          </a:p>
        </p:txBody>
      </p:sp>
      <p:sp>
        <p:nvSpPr>
          <p:cNvPr id="164870" name="Rectangle 2"/>
          <p:cNvSpPr>
            <a:spLocks noGrp="1" noRot="1" noChangeAspect="1" noChangeArrowheads="1" noTextEdit="1"/>
          </p:cNvSpPr>
          <p:nvPr>
            <p:ph type="sldImg"/>
          </p:nvPr>
        </p:nvSpPr>
        <p:spPr>
          <a:ln/>
        </p:spPr>
      </p:sp>
      <p:sp>
        <p:nvSpPr>
          <p:cNvPr id="1648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5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1EBC740-E6DD-4A25-B3F2-6FD110F5BA5F}"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658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58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2B2FCFD-0782-4543-BDA7-121B9B0FD3E9}" type="slidenum">
              <a:rPr lang="en-AU" altLang="en-US" sz="1300">
                <a:latin typeface="Times New Roman" panose="02020603050405020304" pitchFamily="18" charset="0"/>
              </a:rPr>
              <a:pPr/>
              <a:t>23</a:t>
            </a:fld>
            <a:endParaRPr lang="en-AU" altLang="en-US" sz="1300">
              <a:latin typeface="Times New Roman" panose="02020603050405020304" pitchFamily="18" charset="0"/>
            </a:endParaRPr>
          </a:p>
        </p:txBody>
      </p:sp>
      <p:sp>
        <p:nvSpPr>
          <p:cNvPr id="165894" name="Rectangle 2"/>
          <p:cNvSpPr>
            <a:spLocks noGrp="1" noRot="1" noChangeAspect="1" noChangeArrowheads="1" noTextEdit="1"/>
          </p:cNvSpPr>
          <p:nvPr>
            <p:ph type="sldImg"/>
          </p:nvPr>
        </p:nvSpPr>
        <p:spPr>
          <a:ln/>
        </p:spPr>
      </p:sp>
      <p:sp>
        <p:nvSpPr>
          <p:cNvPr id="1658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6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66512CA-25EB-4FE2-9ECB-584923E01C00}"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669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69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8C9166F-9D3E-40DB-BEA5-C0155400AB29}" type="slidenum">
              <a:rPr lang="en-AU" altLang="en-US" sz="1300">
                <a:latin typeface="Times New Roman" panose="02020603050405020304" pitchFamily="18" charset="0"/>
              </a:rPr>
              <a:pPr/>
              <a:t>24</a:t>
            </a:fld>
            <a:endParaRPr lang="en-AU" altLang="en-US" sz="1300">
              <a:latin typeface="Times New Roman" panose="02020603050405020304" pitchFamily="18" charset="0"/>
            </a:endParaRPr>
          </a:p>
        </p:txBody>
      </p:sp>
      <p:sp>
        <p:nvSpPr>
          <p:cNvPr id="166918" name="Rectangle 2"/>
          <p:cNvSpPr>
            <a:spLocks noGrp="1" noRot="1" noChangeAspect="1" noChangeArrowheads="1" noTextEdit="1"/>
          </p:cNvSpPr>
          <p:nvPr>
            <p:ph type="sldImg"/>
          </p:nvPr>
        </p:nvSpPr>
        <p:spPr>
          <a:ln/>
        </p:spPr>
      </p:sp>
      <p:sp>
        <p:nvSpPr>
          <p:cNvPr id="1669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7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E8842B38-9BE0-4851-8FF0-D8C943306F22}"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679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79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5ED85F6-4033-404E-A1D5-F1A8D5C1B260}" type="slidenum">
              <a:rPr lang="en-AU" altLang="en-US" sz="1300">
                <a:latin typeface="Times New Roman" panose="02020603050405020304" pitchFamily="18" charset="0"/>
              </a:rPr>
              <a:pPr/>
              <a:t>25</a:t>
            </a:fld>
            <a:endParaRPr lang="en-AU" altLang="en-US" sz="1300">
              <a:latin typeface="Times New Roman" panose="02020603050405020304" pitchFamily="18" charset="0"/>
            </a:endParaRPr>
          </a:p>
        </p:txBody>
      </p:sp>
      <p:sp>
        <p:nvSpPr>
          <p:cNvPr id="167942" name="Rectangle 2"/>
          <p:cNvSpPr>
            <a:spLocks noGrp="1" noRot="1" noChangeAspect="1" noChangeArrowheads="1" noTextEdit="1"/>
          </p:cNvSpPr>
          <p:nvPr>
            <p:ph type="sldImg"/>
          </p:nvPr>
        </p:nvSpPr>
        <p:spPr>
          <a:ln/>
        </p:spPr>
      </p:sp>
      <p:sp>
        <p:nvSpPr>
          <p:cNvPr id="1679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89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352DCA5-EBFF-467C-871F-737721C17E87}"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689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89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DC0337BD-3846-4D0C-B3C6-DE175F5219BE}" type="slidenum">
              <a:rPr lang="en-AU" altLang="en-US" sz="1300">
                <a:latin typeface="Times New Roman" panose="02020603050405020304" pitchFamily="18" charset="0"/>
              </a:rPr>
              <a:pPr/>
              <a:t>26</a:t>
            </a:fld>
            <a:endParaRPr lang="en-AU" altLang="en-US" sz="1300">
              <a:latin typeface="Times New Roman" panose="02020603050405020304" pitchFamily="18" charset="0"/>
            </a:endParaRPr>
          </a:p>
        </p:txBody>
      </p:sp>
      <p:sp>
        <p:nvSpPr>
          <p:cNvPr id="168966" name="Rectangle 2"/>
          <p:cNvSpPr>
            <a:spLocks noGrp="1" noRot="1" noChangeAspect="1" noChangeArrowheads="1" noTextEdit="1"/>
          </p:cNvSpPr>
          <p:nvPr>
            <p:ph type="sldImg"/>
          </p:nvPr>
        </p:nvSpPr>
        <p:spPr>
          <a:ln/>
        </p:spPr>
      </p:sp>
      <p:sp>
        <p:nvSpPr>
          <p:cNvPr id="1689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69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3C215D4-0AD6-4645-B27A-23403AF067F4}"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69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9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D8502C77-7ED4-45A9-8DE3-9DD69F0B3EF3}" type="slidenum">
              <a:rPr lang="en-AU" altLang="en-US" sz="1300">
                <a:latin typeface="Times New Roman" panose="02020603050405020304" pitchFamily="18" charset="0"/>
              </a:rPr>
              <a:pPr/>
              <a:t>27</a:t>
            </a:fld>
            <a:endParaRPr lang="en-AU" altLang="en-US" sz="1300">
              <a:latin typeface="Times New Roman" panose="02020603050405020304" pitchFamily="18" charset="0"/>
            </a:endParaRPr>
          </a:p>
        </p:txBody>
      </p:sp>
      <p:sp>
        <p:nvSpPr>
          <p:cNvPr id="169990" name="Rectangle 2"/>
          <p:cNvSpPr>
            <a:spLocks noGrp="1" noRot="1" noChangeAspect="1" noChangeArrowheads="1" noTextEdit="1"/>
          </p:cNvSpPr>
          <p:nvPr>
            <p:ph type="sldImg"/>
          </p:nvPr>
        </p:nvSpPr>
        <p:spPr>
          <a:ln/>
        </p:spPr>
      </p:sp>
      <p:sp>
        <p:nvSpPr>
          <p:cNvPr id="169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10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41AB164-9875-49E5-B93D-E14A735D67FF}"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710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10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E6B9082-9AED-4BE8-BC64-AE588091C692}" type="slidenum">
              <a:rPr lang="en-AU" altLang="en-US" sz="1300">
                <a:latin typeface="Times New Roman" panose="02020603050405020304" pitchFamily="18" charset="0"/>
              </a:rPr>
              <a:pPr/>
              <a:t>28</a:t>
            </a:fld>
            <a:endParaRPr lang="en-AU" altLang="en-US" sz="1300">
              <a:latin typeface="Times New Roman" panose="02020603050405020304" pitchFamily="18" charset="0"/>
            </a:endParaRPr>
          </a:p>
        </p:txBody>
      </p:sp>
      <p:sp>
        <p:nvSpPr>
          <p:cNvPr id="171014" name="Rectangle 2"/>
          <p:cNvSpPr>
            <a:spLocks noGrp="1" noRot="1" noChangeAspect="1" noChangeArrowheads="1" noTextEdit="1"/>
          </p:cNvSpPr>
          <p:nvPr>
            <p:ph type="sldImg"/>
          </p:nvPr>
        </p:nvSpPr>
        <p:spPr>
          <a:ln/>
        </p:spPr>
      </p:sp>
      <p:sp>
        <p:nvSpPr>
          <p:cNvPr id="1710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2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DCBF817-1ED5-4DD7-B049-DE40E576060F}"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72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2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73E9E3A-0403-45DC-B531-E07CBC68D48A}" type="slidenum">
              <a:rPr lang="en-AU" altLang="en-US" sz="1300">
                <a:latin typeface="Times New Roman" panose="02020603050405020304" pitchFamily="18" charset="0"/>
              </a:rPr>
              <a:pPr/>
              <a:t>29</a:t>
            </a:fld>
            <a:endParaRPr lang="en-AU" altLang="en-US" sz="1300">
              <a:latin typeface="Times New Roman" panose="02020603050405020304" pitchFamily="18" charset="0"/>
            </a:endParaRPr>
          </a:p>
        </p:txBody>
      </p:sp>
      <p:sp>
        <p:nvSpPr>
          <p:cNvPr id="172038" name="Rectangle 2"/>
          <p:cNvSpPr>
            <a:spLocks noGrp="1" noRot="1" noChangeAspect="1" noChangeArrowheads="1" noTextEdit="1"/>
          </p:cNvSpPr>
          <p:nvPr>
            <p:ph type="sldImg"/>
          </p:nvPr>
        </p:nvSpPr>
        <p:spPr>
          <a:ln/>
        </p:spPr>
      </p:sp>
      <p:sp>
        <p:nvSpPr>
          <p:cNvPr id="172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30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6E9833A-3CFB-42FA-9E6E-6A5C300D5DB4}"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730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30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EF2A91E-4C10-4597-BA9A-05332C9AF012}" type="slidenum">
              <a:rPr lang="en-AU" altLang="en-US" sz="1300">
                <a:latin typeface="Times New Roman" panose="02020603050405020304" pitchFamily="18" charset="0"/>
              </a:rPr>
              <a:pPr/>
              <a:t>30</a:t>
            </a:fld>
            <a:endParaRPr lang="en-AU" altLang="en-US" sz="1300">
              <a:latin typeface="Times New Roman" panose="02020603050405020304" pitchFamily="18" charset="0"/>
            </a:endParaRPr>
          </a:p>
        </p:txBody>
      </p:sp>
      <p:sp>
        <p:nvSpPr>
          <p:cNvPr id="173062" name="Rectangle 2"/>
          <p:cNvSpPr>
            <a:spLocks noGrp="1" noRot="1" noChangeAspect="1" noChangeArrowheads="1" noTextEdit="1"/>
          </p:cNvSpPr>
          <p:nvPr>
            <p:ph type="sldImg"/>
          </p:nvPr>
        </p:nvSpPr>
        <p:spPr>
          <a:ln/>
        </p:spPr>
      </p:sp>
      <p:sp>
        <p:nvSpPr>
          <p:cNvPr id="1730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64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77CFB8D-B7E7-4680-B20D-36BB831FED7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464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64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C236DF7-81C2-497D-83D0-1F7EE81B4CC1}" type="slidenum">
              <a:rPr lang="en-AU" altLang="en-US" sz="1300">
                <a:latin typeface="Times New Roman" panose="02020603050405020304" pitchFamily="18" charset="0"/>
              </a:rPr>
              <a:pPr/>
              <a:t>4</a:t>
            </a:fld>
            <a:endParaRPr lang="en-AU" altLang="en-US" sz="1300">
              <a:latin typeface="Times New Roman" panose="02020603050405020304" pitchFamily="18" charset="0"/>
            </a:endParaRPr>
          </a:p>
        </p:txBody>
      </p:sp>
      <p:sp>
        <p:nvSpPr>
          <p:cNvPr id="146438" name="Rectangle 2"/>
          <p:cNvSpPr>
            <a:spLocks noGrp="1" noRot="1" noChangeAspect="1" noChangeArrowheads="1" noTextEdit="1"/>
          </p:cNvSpPr>
          <p:nvPr>
            <p:ph type="sldImg"/>
          </p:nvPr>
        </p:nvSpPr>
        <p:spPr>
          <a:ln/>
        </p:spPr>
      </p:sp>
      <p:sp>
        <p:nvSpPr>
          <p:cNvPr id="1464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40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B262FED-AFF3-42F4-B8DB-8D1123297B32}"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740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40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6A404D4-8E2F-4EC9-9686-A6A1D9A25AA7}" type="slidenum">
              <a:rPr lang="en-AU" altLang="en-US" sz="1300">
                <a:latin typeface="Times New Roman" panose="02020603050405020304" pitchFamily="18" charset="0"/>
              </a:rPr>
              <a:pPr/>
              <a:t>31</a:t>
            </a:fld>
            <a:endParaRPr lang="en-AU" altLang="en-US" sz="1300">
              <a:latin typeface="Times New Roman" panose="02020603050405020304" pitchFamily="18" charset="0"/>
            </a:endParaRPr>
          </a:p>
        </p:txBody>
      </p:sp>
      <p:sp>
        <p:nvSpPr>
          <p:cNvPr id="174086" name="Rectangle 2"/>
          <p:cNvSpPr>
            <a:spLocks noGrp="1" noRot="1" noChangeAspect="1" noChangeArrowheads="1" noTextEdit="1"/>
          </p:cNvSpPr>
          <p:nvPr>
            <p:ph type="sldImg"/>
          </p:nvPr>
        </p:nvSpPr>
        <p:spPr>
          <a:ln/>
        </p:spPr>
      </p:sp>
      <p:sp>
        <p:nvSpPr>
          <p:cNvPr id="1740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Sri note here – we’ve cut a lot of the circuit diagrams, but the core concept is that to add support for all this stuff, means more circuits and wires, the longer the path the data takes, the more of a problem we have.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51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72A1CDE-FD60-49B2-9382-35CFFAA7951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751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51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C053E98-61B9-4A26-87F8-262E6B1C9027}" type="slidenum">
              <a:rPr lang="en-AU" altLang="en-US" sz="1300">
                <a:latin typeface="Times New Roman" panose="02020603050405020304" pitchFamily="18" charset="0"/>
              </a:rPr>
              <a:pPr/>
              <a:t>32</a:t>
            </a:fld>
            <a:endParaRPr lang="en-AU" altLang="en-US" sz="1300">
              <a:latin typeface="Times New Roman" panose="02020603050405020304" pitchFamily="18" charset="0"/>
            </a:endParaRPr>
          </a:p>
        </p:txBody>
      </p:sp>
      <p:sp>
        <p:nvSpPr>
          <p:cNvPr id="175110" name="Rectangle 2"/>
          <p:cNvSpPr>
            <a:spLocks noGrp="1" noRot="1" noChangeAspect="1" noChangeArrowheads="1" noTextEdit="1"/>
          </p:cNvSpPr>
          <p:nvPr>
            <p:ph type="sldImg"/>
          </p:nvPr>
        </p:nvSpPr>
        <p:spPr>
          <a:ln/>
        </p:spPr>
      </p:sp>
      <p:sp>
        <p:nvSpPr>
          <p:cNvPr id="1751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Added by Sri source http://www.gamedev.net/page/resources/_/technical/general-programming/a-journey-through-the-cpu-pipeline-r3115</a:t>
            </a:r>
          </a:p>
        </p:txBody>
      </p:sp>
      <p:sp>
        <p:nvSpPr>
          <p:cNvPr id="4" name="Header Placeholder 3"/>
          <p:cNvSpPr>
            <a:spLocks noGrp="1"/>
          </p:cNvSpPr>
          <p:nvPr>
            <p:ph type="hdr" sz="quarter" idx="10"/>
          </p:nvPr>
        </p:nvSpPr>
        <p:spPr/>
        <p:txBody>
          <a:bodyPr/>
          <a:lstStyle/>
          <a:p>
            <a:pPr>
              <a:defRPr/>
            </a:pPr>
            <a:r>
              <a:rPr lang="en-AU"/>
              <a:t>Morgan Kaufmann Publishers</a:t>
            </a:r>
          </a:p>
        </p:txBody>
      </p:sp>
      <p:sp>
        <p:nvSpPr>
          <p:cNvPr id="5" name="Date Placeholder 4"/>
          <p:cNvSpPr>
            <a:spLocks noGrp="1"/>
          </p:cNvSpPr>
          <p:nvPr>
            <p:ph type="dt" idx="11"/>
          </p:nvPr>
        </p:nvSpPr>
        <p:spPr/>
        <p:txBody>
          <a:bodyPr/>
          <a:lstStyle/>
          <a:p>
            <a:pPr>
              <a:defRPr/>
            </a:pPr>
            <a:fld id="{11236B37-2721-4F7C-AA90-5791D5D3D05A}" type="datetime3">
              <a:rPr lang="en-AU" smtClean="0"/>
              <a:pPr>
                <a:defRPr/>
              </a:pPr>
              <a:t>3 March, 2020</a:t>
            </a:fld>
            <a:endParaRPr lang="en-AU"/>
          </a:p>
        </p:txBody>
      </p:sp>
      <p:sp>
        <p:nvSpPr>
          <p:cNvPr id="6" name="Footer Placeholder 5"/>
          <p:cNvSpPr>
            <a:spLocks noGrp="1"/>
          </p:cNvSpPr>
          <p:nvPr>
            <p:ph type="ftr" sz="quarter" idx="12"/>
          </p:nvPr>
        </p:nvSpPr>
        <p:spPr/>
        <p:txBody>
          <a:bodyPr/>
          <a:lstStyle/>
          <a:p>
            <a:pPr>
              <a:defRPr/>
            </a:pPr>
            <a:r>
              <a:rPr lang="en-AU"/>
              <a:t>Chapter 4 — The Processor</a:t>
            </a:r>
          </a:p>
        </p:txBody>
      </p:sp>
      <p:sp>
        <p:nvSpPr>
          <p:cNvPr id="7" name="Slide Number Placeholder 6"/>
          <p:cNvSpPr>
            <a:spLocks noGrp="1"/>
          </p:cNvSpPr>
          <p:nvPr>
            <p:ph type="sldNum" sz="quarter" idx="13"/>
          </p:nvPr>
        </p:nvSpPr>
        <p:spPr/>
        <p:txBody>
          <a:bodyPr/>
          <a:lstStyle/>
          <a:p>
            <a:fld id="{5FD017F0-9CC5-42BE-A66A-F56288572727}" type="slidenum">
              <a:rPr lang="en-AU" altLang="en-US" smtClean="0"/>
              <a:pPr/>
              <a:t>33</a:t>
            </a:fld>
            <a:endParaRPr lang="en-AU" altLang="en-US"/>
          </a:p>
        </p:txBody>
      </p:sp>
    </p:spTree>
    <p:extLst>
      <p:ext uri="{BB962C8B-B14F-4D97-AF65-F5344CB8AC3E}">
        <p14:creationId xmlns:p14="http://schemas.microsoft.com/office/powerpoint/2010/main" val="3545452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http://www.gamedev.net/page/resources/_/technical/general-programming/a-journey-through-the-cpu-pipeline-r3115</a:t>
            </a:r>
            <a:br>
              <a:rPr lang="en-CA" dirty="0"/>
            </a:br>
            <a:r>
              <a:rPr lang="en-CA" dirty="0"/>
              <a:t>D1 and D2 are Decode</a:t>
            </a:r>
            <a:r>
              <a:rPr lang="en-CA" baseline="0" dirty="0"/>
              <a:t> 1 and Decode 2 (think indirect addressing)</a:t>
            </a:r>
            <a:endParaRPr lang="en-CA" dirty="0"/>
          </a:p>
        </p:txBody>
      </p:sp>
      <p:sp>
        <p:nvSpPr>
          <p:cNvPr id="4" name="Header Placeholder 3"/>
          <p:cNvSpPr>
            <a:spLocks noGrp="1"/>
          </p:cNvSpPr>
          <p:nvPr>
            <p:ph type="hdr" sz="quarter" idx="10"/>
          </p:nvPr>
        </p:nvSpPr>
        <p:spPr/>
        <p:txBody>
          <a:bodyPr/>
          <a:lstStyle/>
          <a:p>
            <a:pPr>
              <a:defRPr/>
            </a:pPr>
            <a:r>
              <a:rPr lang="en-AU"/>
              <a:t>Morgan Kaufmann Publishers</a:t>
            </a:r>
          </a:p>
        </p:txBody>
      </p:sp>
      <p:sp>
        <p:nvSpPr>
          <p:cNvPr id="5" name="Date Placeholder 4"/>
          <p:cNvSpPr>
            <a:spLocks noGrp="1"/>
          </p:cNvSpPr>
          <p:nvPr>
            <p:ph type="dt" idx="11"/>
          </p:nvPr>
        </p:nvSpPr>
        <p:spPr/>
        <p:txBody>
          <a:bodyPr/>
          <a:lstStyle/>
          <a:p>
            <a:pPr>
              <a:defRPr/>
            </a:pPr>
            <a:fld id="{11236B37-2721-4F7C-AA90-5791D5D3D05A}" type="datetime3">
              <a:rPr lang="en-AU" smtClean="0"/>
              <a:pPr>
                <a:defRPr/>
              </a:pPr>
              <a:t>3 March, 2020</a:t>
            </a:fld>
            <a:endParaRPr lang="en-AU"/>
          </a:p>
        </p:txBody>
      </p:sp>
      <p:sp>
        <p:nvSpPr>
          <p:cNvPr id="6" name="Footer Placeholder 5"/>
          <p:cNvSpPr>
            <a:spLocks noGrp="1"/>
          </p:cNvSpPr>
          <p:nvPr>
            <p:ph type="ftr" sz="quarter" idx="12"/>
          </p:nvPr>
        </p:nvSpPr>
        <p:spPr/>
        <p:txBody>
          <a:bodyPr/>
          <a:lstStyle/>
          <a:p>
            <a:pPr>
              <a:defRPr/>
            </a:pPr>
            <a:r>
              <a:rPr lang="en-AU"/>
              <a:t>Chapter 4 — The Processor</a:t>
            </a:r>
          </a:p>
        </p:txBody>
      </p:sp>
      <p:sp>
        <p:nvSpPr>
          <p:cNvPr id="7" name="Slide Number Placeholder 6"/>
          <p:cNvSpPr>
            <a:spLocks noGrp="1"/>
          </p:cNvSpPr>
          <p:nvPr>
            <p:ph type="sldNum" sz="quarter" idx="13"/>
          </p:nvPr>
        </p:nvSpPr>
        <p:spPr/>
        <p:txBody>
          <a:bodyPr/>
          <a:lstStyle/>
          <a:p>
            <a:fld id="{5FD017F0-9CC5-42BE-A66A-F56288572727}" type="slidenum">
              <a:rPr lang="en-AU" altLang="en-US" smtClean="0"/>
              <a:pPr/>
              <a:t>34</a:t>
            </a:fld>
            <a:endParaRPr lang="en-AU" altLang="en-US"/>
          </a:p>
        </p:txBody>
      </p:sp>
    </p:spTree>
    <p:extLst>
      <p:ext uri="{BB962C8B-B14F-4D97-AF65-F5344CB8AC3E}">
        <p14:creationId xmlns:p14="http://schemas.microsoft.com/office/powerpoint/2010/main" val="4040040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6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0178EF8-6955-4358-A1F2-0057019484EE}"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761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61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AD8E993-C57D-49C1-BFD0-EFC25A33F5F4}" type="slidenum">
              <a:rPr lang="en-AU" altLang="en-US" sz="1300">
                <a:latin typeface="Times New Roman" panose="02020603050405020304" pitchFamily="18" charset="0"/>
              </a:rPr>
              <a:pPr/>
              <a:t>36</a:t>
            </a:fld>
            <a:endParaRPr lang="en-AU" altLang="en-US" sz="1300">
              <a:latin typeface="Times New Roman" panose="02020603050405020304" pitchFamily="18" charset="0"/>
            </a:endParaRPr>
          </a:p>
        </p:txBody>
      </p:sp>
      <p:sp>
        <p:nvSpPr>
          <p:cNvPr id="176134" name="Rectangle 2"/>
          <p:cNvSpPr>
            <a:spLocks noGrp="1" noRot="1" noChangeAspect="1" noChangeArrowheads="1" noTextEdit="1"/>
          </p:cNvSpPr>
          <p:nvPr>
            <p:ph type="sldImg"/>
          </p:nvPr>
        </p:nvSpPr>
        <p:spPr>
          <a:ln/>
        </p:spPr>
      </p:sp>
      <p:sp>
        <p:nvSpPr>
          <p:cNvPr id="1761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7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4DF1B77E-1E8E-48C0-BA04-A7E18AFD1A0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771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71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34DB586-5A21-443C-89C6-212041B49B80}" type="slidenum">
              <a:rPr lang="en-AU" altLang="en-US" sz="1300">
                <a:latin typeface="Times New Roman" panose="02020603050405020304" pitchFamily="18" charset="0"/>
              </a:rPr>
              <a:pPr/>
              <a:t>37</a:t>
            </a:fld>
            <a:endParaRPr lang="en-AU" altLang="en-US" sz="1300">
              <a:latin typeface="Times New Roman" panose="02020603050405020304" pitchFamily="18" charset="0"/>
            </a:endParaRPr>
          </a:p>
        </p:txBody>
      </p:sp>
      <p:sp>
        <p:nvSpPr>
          <p:cNvPr id="177158" name="Rectangle 2"/>
          <p:cNvSpPr>
            <a:spLocks noGrp="1" noRot="1" noChangeAspect="1" noChangeArrowheads="1" noTextEdit="1"/>
          </p:cNvSpPr>
          <p:nvPr>
            <p:ph type="sldImg"/>
          </p:nvPr>
        </p:nvSpPr>
        <p:spPr>
          <a:ln/>
        </p:spPr>
      </p:sp>
      <p:sp>
        <p:nvSpPr>
          <p:cNvPr id="1771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81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DBE1D60F-5944-4002-9C91-DB110B093D75}"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781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81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493C237-F725-453E-8C8F-9B48F6C14395}" type="slidenum">
              <a:rPr lang="en-AU" altLang="en-US" sz="1300">
                <a:latin typeface="Times New Roman" panose="02020603050405020304" pitchFamily="18" charset="0"/>
              </a:rPr>
              <a:pPr/>
              <a:t>38</a:t>
            </a:fld>
            <a:endParaRPr lang="en-AU" altLang="en-US" sz="1300">
              <a:latin typeface="Times New Roman" panose="02020603050405020304" pitchFamily="18" charset="0"/>
            </a:endParaRPr>
          </a:p>
        </p:txBody>
      </p:sp>
      <p:sp>
        <p:nvSpPr>
          <p:cNvPr id="178182" name="Rectangle 2"/>
          <p:cNvSpPr>
            <a:spLocks noGrp="1" noRot="1" noChangeAspect="1" noChangeArrowheads="1" noTextEdit="1"/>
          </p:cNvSpPr>
          <p:nvPr>
            <p:ph type="sldImg"/>
          </p:nvPr>
        </p:nvSpPr>
        <p:spPr>
          <a:ln/>
        </p:spPr>
      </p:sp>
      <p:sp>
        <p:nvSpPr>
          <p:cNvPr id="1781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79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83D000E-FC3F-4079-BCDD-19135FAF4A36}"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792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92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CCC6486-272B-4F71-BC86-E28F75BF95DD}" type="slidenum">
              <a:rPr lang="en-AU" altLang="en-US" sz="1300">
                <a:latin typeface="Times New Roman" panose="02020603050405020304" pitchFamily="18" charset="0"/>
              </a:rPr>
              <a:pPr/>
              <a:t>39</a:t>
            </a:fld>
            <a:endParaRPr lang="en-AU" altLang="en-US" sz="1300">
              <a:latin typeface="Times New Roman" panose="02020603050405020304" pitchFamily="18" charset="0"/>
            </a:endParaRPr>
          </a:p>
        </p:txBody>
      </p:sp>
      <p:sp>
        <p:nvSpPr>
          <p:cNvPr id="179206" name="Rectangle 2"/>
          <p:cNvSpPr>
            <a:spLocks noGrp="1" noRot="1" noChangeAspect="1" noChangeArrowheads="1" noTextEdit="1"/>
          </p:cNvSpPr>
          <p:nvPr>
            <p:ph type="sldImg"/>
          </p:nvPr>
        </p:nvSpPr>
        <p:spPr>
          <a:ln/>
        </p:spPr>
      </p:sp>
      <p:sp>
        <p:nvSpPr>
          <p:cNvPr id="1792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02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7CE2592-F137-400B-ADBA-44EC407DB12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802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02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C833579-B203-40D8-8522-53F655DBD9D2}" type="slidenum">
              <a:rPr lang="en-AU" altLang="en-US" sz="1300">
                <a:latin typeface="Times New Roman" panose="02020603050405020304" pitchFamily="18" charset="0"/>
              </a:rPr>
              <a:pPr/>
              <a:t>40</a:t>
            </a:fld>
            <a:endParaRPr lang="en-AU" altLang="en-US" sz="1300">
              <a:latin typeface="Times New Roman" panose="02020603050405020304" pitchFamily="18" charset="0"/>
            </a:endParaRPr>
          </a:p>
        </p:txBody>
      </p:sp>
      <p:sp>
        <p:nvSpPr>
          <p:cNvPr id="180230" name="Rectangle 2"/>
          <p:cNvSpPr>
            <a:spLocks noGrp="1" noRot="1" noChangeAspect="1" noChangeArrowheads="1" noTextEdit="1"/>
          </p:cNvSpPr>
          <p:nvPr>
            <p:ph type="sldImg"/>
          </p:nvPr>
        </p:nvSpPr>
        <p:spPr>
          <a:ln/>
        </p:spPr>
      </p:sp>
      <p:sp>
        <p:nvSpPr>
          <p:cNvPr id="1802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1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4A71478B-9AB7-492B-A605-F1EDB13AA259}"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812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12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3EAB11A-6ECE-4F30-BEBB-D8CB6F9F6522}" type="slidenum">
              <a:rPr lang="en-AU" altLang="en-US" sz="1300">
                <a:latin typeface="Times New Roman" panose="02020603050405020304" pitchFamily="18" charset="0"/>
              </a:rPr>
              <a:pPr/>
              <a:t>44</a:t>
            </a:fld>
            <a:endParaRPr lang="en-AU" altLang="en-US" sz="1300">
              <a:latin typeface="Times New Roman" panose="02020603050405020304" pitchFamily="18" charset="0"/>
            </a:endParaRPr>
          </a:p>
        </p:txBody>
      </p:sp>
      <p:sp>
        <p:nvSpPr>
          <p:cNvPr id="181254" name="Rectangle 2"/>
          <p:cNvSpPr>
            <a:spLocks noGrp="1" noRot="1" noChangeAspect="1" noChangeArrowheads="1" noTextEdit="1"/>
          </p:cNvSpPr>
          <p:nvPr>
            <p:ph type="sldImg"/>
          </p:nvPr>
        </p:nvSpPr>
        <p:spPr>
          <a:ln/>
        </p:spPr>
      </p:sp>
      <p:sp>
        <p:nvSpPr>
          <p:cNvPr id="1812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7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F9D9F32-C4C4-4655-831C-CE7C0FA434CF}"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47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7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8EB3F6C-98CF-44E5-B3C5-9F3CAFE9AE1C}" type="slidenum">
              <a:rPr lang="en-AU" altLang="en-US" sz="1300">
                <a:latin typeface="Times New Roman" panose="02020603050405020304" pitchFamily="18" charset="0"/>
              </a:rPr>
              <a:pPr/>
              <a:t>5</a:t>
            </a:fld>
            <a:endParaRPr lang="en-AU" altLang="en-US" sz="1300">
              <a:latin typeface="Times New Roman" panose="02020603050405020304" pitchFamily="18" charset="0"/>
            </a:endParaRPr>
          </a:p>
        </p:txBody>
      </p:sp>
      <p:sp>
        <p:nvSpPr>
          <p:cNvPr id="147462" name="Rectangle 2"/>
          <p:cNvSpPr>
            <a:spLocks noGrp="1" noRot="1" noChangeAspect="1" noChangeArrowheads="1" noTextEdit="1"/>
          </p:cNvSpPr>
          <p:nvPr>
            <p:ph type="sldImg"/>
          </p:nvPr>
        </p:nvSpPr>
        <p:spPr>
          <a:ln/>
        </p:spPr>
      </p:sp>
      <p:sp>
        <p:nvSpPr>
          <p:cNvPr id="147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2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9E987A1-1EE8-48DC-B95F-BF9BFE38E564}"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82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2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CD53EAA-10A1-4CF9-B9D4-AA10E5599BE1}" type="slidenum">
              <a:rPr lang="en-AU" altLang="en-US" sz="1300">
                <a:latin typeface="Times New Roman" panose="02020603050405020304" pitchFamily="18" charset="0"/>
              </a:rPr>
              <a:pPr/>
              <a:t>45</a:t>
            </a:fld>
            <a:endParaRPr lang="en-AU" altLang="en-US" sz="1300">
              <a:latin typeface="Times New Roman" panose="02020603050405020304" pitchFamily="18" charset="0"/>
            </a:endParaRPr>
          </a:p>
        </p:txBody>
      </p:sp>
      <p:sp>
        <p:nvSpPr>
          <p:cNvPr id="182278" name="Rectangle 2"/>
          <p:cNvSpPr>
            <a:spLocks noGrp="1" noRot="1" noChangeAspect="1" noChangeArrowheads="1" noTextEdit="1"/>
          </p:cNvSpPr>
          <p:nvPr>
            <p:ph type="sldImg"/>
          </p:nvPr>
        </p:nvSpPr>
        <p:spPr>
          <a:ln/>
        </p:spPr>
      </p:sp>
      <p:sp>
        <p:nvSpPr>
          <p:cNvPr id="182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32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D025D8A-B00F-434B-A0E8-512F39ED651C}"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833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33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F74E0E5-C71C-4475-A446-6338B51A49DC}" type="slidenum">
              <a:rPr lang="en-AU" altLang="en-US" sz="1300">
                <a:latin typeface="Times New Roman" panose="02020603050405020304" pitchFamily="18" charset="0"/>
              </a:rPr>
              <a:pPr/>
              <a:t>46</a:t>
            </a:fld>
            <a:endParaRPr lang="en-AU" altLang="en-US" sz="1300">
              <a:latin typeface="Times New Roman" panose="02020603050405020304" pitchFamily="18" charset="0"/>
            </a:endParaRPr>
          </a:p>
        </p:txBody>
      </p:sp>
      <p:sp>
        <p:nvSpPr>
          <p:cNvPr id="183302" name="Rectangle 2"/>
          <p:cNvSpPr>
            <a:spLocks noGrp="1" noRot="1" noChangeAspect="1" noChangeArrowheads="1" noTextEdit="1"/>
          </p:cNvSpPr>
          <p:nvPr>
            <p:ph type="sldImg"/>
          </p:nvPr>
        </p:nvSpPr>
        <p:spPr>
          <a:ln/>
        </p:spPr>
      </p:sp>
      <p:sp>
        <p:nvSpPr>
          <p:cNvPr id="1833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4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A6198DB-90F1-42F8-B3F3-D835D64A9DA2}"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84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4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469E42EA-DD7B-4B21-8963-EECB74B7B1CF}" type="slidenum">
              <a:rPr lang="en-AU" altLang="en-US" sz="1300">
                <a:latin typeface="Times New Roman" panose="02020603050405020304" pitchFamily="18" charset="0"/>
              </a:rPr>
              <a:pPr/>
              <a:t>47</a:t>
            </a:fld>
            <a:endParaRPr lang="en-AU" altLang="en-US" sz="1300">
              <a:latin typeface="Times New Roman" panose="02020603050405020304" pitchFamily="18" charset="0"/>
            </a:endParaRPr>
          </a:p>
        </p:txBody>
      </p:sp>
      <p:sp>
        <p:nvSpPr>
          <p:cNvPr id="184326" name="Rectangle 2"/>
          <p:cNvSpPr>
            <a:spLocks noGrp="1" noRot="1" noChangeAspect="1" noChangeArrowheads="1" noTextEdit="1"/>
          </p:cNvSpPr>
          <p:nvPr>
            <p:ph type="sldImg"/>
          </p:nvPr>
        </p:nvSpPr>
        <p:spPr>
          <a:ln/>
        </p:spPr>
      </p:sp>
      <p:sp>
        <p:nvSpPr>
          <p:cNvPr id="184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53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87B583C-AC57-44C5-8437-32CE1F650ABF}"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853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53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EC29088A-C8D2-4A0F-8FF6-0CCD3E1B0185}" type="slidenum">
              <a:rPr lang="en-AU" altLang="en-US" sz="1300">
                <a:latin typeface="Times New Roman" panose="02020603050405020304" pitchFamily="18" charset="0"/>
              </a:rPr>
              <a:pPr/>
              <a:t>48</a:t>
            </a:fld>
            <a:endParaRPr lang="en-AU" altLang="en-US" sz="1300">
              <a:latin typeface="Times New Roman" panose="02020603050405020304" pitchFamily="18" charset="0"/>
            </a:endParaRPr>
          </a:p>
        </p:txBody>
      </p:sp>
      <p:sp>
        <p:nvSpPr>
          <p:cNvPr id="185350" name="Rectangle 2"/>
          <p:cNvSpPr>
            <a:spLocks noGrp="1" noRot="1" noChangeAspect="1" noChangeArrowheads="1" noTextEdit="1"/>
          </p:cNvSpPr>
          <p:nvPr>
            <p:ph type="sldImg"/>
          </p:nvPr>
        </p:nvSpPr>
        <p:spPr>
          <a:ln/>
        </p:spPr>
      </p:sp>
      <p:sp>
        <p:nvSpPr>
          <p:cNvPr id="1853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63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DAE220F8-9010-42FA-8830-3CA091339866}"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863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63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8904ED4-C75C-4064-BBBB-11DBEA7424ED}" type="slidenum">
              <a:rPr lang="en-AU" altLang="en-US" sz="1300">
                <a:latin typeface="Times New Roman" panose="02020603050405020304" pitchFamily="18" charset="0"/>
              </a:rPr>
              <a:pPr/>
              <a:t>49</a:t>
            </a:fld>
            <a:endParaRPr lang="en-AU" altLang="en-US" sz="1300">
              <a:latin typeface="Times New Roman" panose="02020603050405020304" pitchFamily="18" charset="0"/>
            </a:endParaRPr>
          </a:p>
        </p:txBody>
      </p:sp>
      <p:sp>
        <p:nvSpPr>
          <p:cNvPr id="186374" name="Rectangle 2"/>
          <p:cNvSpPr>
            <a:spLocks noGrp="1" noRot="1" noChangeAspect="1" noChangeArrowheads="1" noTextEdit="1"/>
          </p:cNvSpPr>
          <p:nvPr>
            <p:ph type="sldImg"/>
          </p:nvPr>
        </p:nvSpPr>
        <p:spPr>
          <a:ln/>
        </p:spPr>
      </p:sp>
      <p:sp>
        <p:nvSpPr>
          <p:cNvPr id="1863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73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91A7956-5781-4638-9616-B6E77F5211DF}"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873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73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7E26469-2590-4A31-9499-F2B19B44DAD0}" type="slidenum">
              <a:rPr lang="en-AU" altLang="en-US" sz="1300">
                <a:latin typeface="Times New Roman" panose="02020603050405020304" pitchFamily="18" charset="0"/>
              </a:rPr>
              <a:pPr/>
              <a:t>50</a:t>
            </a:fld>
            <a:endParaRPr lang="en-AU" altLang="en-US" sz="1300">
              <a:latin typeface="Times New Roman" panose="02020603050405020304" pitchFamily="18" charset="0"/>
            </a:endParaRPr>
          </a:p>
        </p:txBody>
      </p:sp>
      <p:sp>
        <p:nvSpPr>
          <p:cNvPr id="187398" name="Rectangle 2"/>
          <p:cNvSpPr>
            <a:spLocks noGrp="1" noRot="1" noChangeAspect="1" noChangeArrowheads="1" noTextEdit="1"/>
          </p:cNvSpPr>
          <p:nvPr>
            <p:ph type="sldImg"/>
          </p:nvPr>
        </p:nvSpPr>
        <p:spPr>
          <a:ln/>
        </p:spPr>
      </p:sp>
      <p:sp>
        <p:nvSpPr>
          <p:cNvPr id="1873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84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41065A90-3B37-4711-B739-527475FE301E}"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884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84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44E1F72-58D2-43D1-9709-3273236C5FED}" type="slidenum">
              <a:rPr lang="en-AU" altLang="en-US" sz="1300">
                <a:latin typeface="Times New Roman" panose="02020603050405020304" pitchFamily="18" charset="0"/>
              </a:rPr>
              <a:pPr/>
              <a:t>51</a:t>
            </a:fld>
            <a:endParaRPr lang="en-AU" altLang="en-US" sz="1300">
              <a:latin typeface="Times New Roman" panose="02020603050405020304" pitchFamily="18" charset="0"/>
            </a:endParaRPr>
          </a:p>
        </p:txBody>
      </p:sp>
      <p:sp>
        <p:nvSpPr>
          <p:cNvPr id="188422" name="Rectangle 2"/>
          <p:cNvSpPr>
            <a:spLocks noGrp="1" noRot="1" noChangeAspect="1" noChangeArrowheads="1" noTextEdit="1"/>
          </p:cNvSpPr>
          <p:nvPr>
            <p:ph type="sldImg"/>
          </p:nvPr>
        </p:nvSpPr>
        <p:spPr>
          <a:ln/>
        </p:spPr>
      </p:sp>
      <p:sp>
        <p:nvSpPr>
          <p:cNvPr id="1884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894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1D9AF30-8D64-4C9E-9FE3-F895BC6AB2C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894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94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81BDB5F-B78D-4C8B-82A1-C22F688D5327}" type="slidenum">
              <a:rPr lang="en-AU" altLang="en-US" sz="1300">
                <a:latin typeface="Times New Roman" panose="02020603050405020304" pitchFamily="18" charset="0"/>
              </a:rPr>
              <a:pPr/>
              <a:t>52</a:t>
            </a:fld>
            <a:endParaRPr lang="en-AU" altLang="en-US" sz="1300">
              <a:latin typeface="Times New Roman" panose="02020603050405020304" pitchFamily="18" charset="0"/>
            </a:endParaRPr>
          </a:p>
        </p:txBody>
      </p:sp>
      <p:sp>
        <p:nvSpPr>
          <p:cNvPr id="189446" name="Rectangle 2"/>
          <p:cNvSpPr>
            <a:spLocks noGrp="1" noRot="1" noChangeAspect="1" noChangeArrowheads="1" noTextEdit="1"/>
          </p:cNvSpPr>
          <p:nvPr>
            <p:ph type="sldImg"/>
          </p:nvPr>
        </p:nvSpPr>
        <p:spPr>
          <a:ln/>
        </p:spPr>
      </p:sp>
      <p:sp>
        <p:nvSpPr>
          <p:cNvPr id="1894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04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61C726F-35D3-4C49-BAA7-B67333D889BE}"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904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04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C26178A-3683-445C-BF39-2589D97BB900}" type="slidenum">
              <a:rPr lang="en-AU" altLang="en-US" sz="1300">
                <a:latin typeface="Times New Roman" panose="02020603050405020304" pitchFamily="18" charset="0"/>
              </a:rPr>
              <a:pPr/>
              <a:t>53</a:t>
            </a:fld>
            <a:endParaRPr lang="en-AU" altLang="en-US" sz="1300">
              <a:latin typeface="Times New Roman" panose="02020603050405020304" pitchFamily="18" charset="0"/>
            </a:endParaRPr>
          </a:p>
        </p:txBody>
      </p:sp>
      <p:sp>
        <p:nvSpPr>
          <p:cNvPr id="190470" name="Rectangle 2"/>
          <p:cNvSpPr>
            <a:spLocks noGrp="1" noRot="1" noChangeAspect="1" noChangeArrowheads="1" noTextEdit="1"/>
          </p:cNvSpPr>
          <p:nvPr>
            <p:ph type="sldImg"/>
          </p:nvPr>
        </p:nvSpPr>
        <p:spPr>
          <a:ln/>
        </p:spPr>
      </p:sp>
      <p:sp>
        <p:nvSpPr>
          <p:cNvPr id="1904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14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5BC4001-7C0F-408E-8F8E-A22B194214BF}"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914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14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4487BD77-743B-4933-91BC-44C8C6596215}" type="slidenum">
              <a:rPr lang="en-AU" altLang="en-US" sz="1300">
                <a:latin typeface="Times New Roman" panose="02020603050405020304" pitchFamily="18" charset="0"/>
              </a:rPr>
              <a:pPr/>
              <a:t>54</a:t>
            </a:fld>
            <a:endParaRPr lang="en-AU" altLang="en-US" sz="1300">
              <a:latin typeface="Times New Roman" panose="02020603050405020304" pitchFamily="18" charset="0"/>
            </a:endParaRPr>
          </a:p>
        </p:txBody>
      </p:sp>
      <p:sp>
        <p:nvSpPr>
          <p:cNvPr id="191494" name="Rectangle 2"/>
          <p:cNvSpPr>
            <a:spLocks noGrp="1" noRot="1" noChangeAspect="1" noChangeArrowheads="1" noTextEdit="1"/>
          </p:cNvSpPr>
          <p:nvPr>
            <p:ph type="sldImg"/>
          </p:nvPr>
        </p:nvSpPr>
        <p:spPr>
          <a:ln/>
        </p:spPr>
      </p:sp>
      <p:sp>
        <p:nvSpPr>
          <p:cNvPr id="1914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84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5E22FE2-2DEB-4B01-85B1-051EEF132F4C}"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484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84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702291A-6C8F-4D2B-8348-D034400A840B}" type="slidenum">
              <a:rPr lang="en-AU" altLang="en-US" sz="1300">
                <a:latin typeface="Times New Roman" panose="02020603050405020304" pitchFamily="18" charset="0"/>
              </a:rPr>
              <a:pPr/>
              <a:t>6</a:t>
            </a:fld>
            <a:endParaRPr lang="en-AU" altLang="en-US" sz="1300">
              <a:latin typeface="Times New Roman" panose="02020603050405020304" pitchFamily="18" charset="0"/>
            </a:endParaRPr>
          </a:p>
        </p:txBody>
      </p:sp>
      <p:sp>
        <p:nvSpPr>
          <p:cNvPr id="148486" name="Rectangle 2"/>
          <p:cNvSpPr>
            <a:spLocks noGrp="1" noRot="1" noChangeAspect="1" noChangeArrowheads="1" noTextEdit="1"/>
          </p:cNvSpPr>
          <p:nvPr>
            <p:ph type="sldImg"/>
          </p:nvPr>
        </p:nvSpPr>
        <p:spPr>
          <a:ln/>
        </p:spPr>
      </p:sp>
      <p:sp>
        <p:nvSpPr>
          <p:cNvPr id="1484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 multiplexer joins inputs and has its own input lines to determine which inputs are used</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25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9526F86-1F2E-4C2A-8258-A7A2ED575D49}"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925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25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24FB84D-7469-4483-A733-BEE5542778DE}" type="slidenum">
              <a:rPr lang="en-AU" altLang="en-US" sz="1300">
                <a:latin typeface="Times New Roman" panose="02020603050405020304" pitchFamily="18" charset="0"/>
              </a:rPr>
              <a:pPr/>
              <a:t>55</a:t>
            </a:fld>
            <a:endParaRPr lang="en-AU" altLang="en-US" sz="1300">
              <a:latin typeface="Times New Roman" panose="02020603050405020304" pitchFamily="18" charset="0"/>
            </a:endParaRPr>
          </a:p>
        </p:txBody>
      </p:sp>
      <p:sp>
        <p:nvSpPr>
          <p:cNvPr id="192518" name="Rectangle 2"/>
          <p:cNvSpPr>
            <a:spLocks noGrp="1" noRot="1" noChangeAspect="1" noChangeArrowheads="1" noTextEdit="1"/>
          </p:cNvSpPr>
          <p:nvPr>
            <p:ph type="sldImg"/>
          </p:nvPr>
        </p:nvSpPr>
        <p:spPr>
          <a:ln/>
        </p:spPr>
      </p:sp>
      <p:sp>
        <p:nvSpPr>
          <p:cNvPr id="1925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35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2569BB1-99D7-420D-9E33-36432180E68D}"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935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35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2A17434-7664-4EB4-847F-67D7027B3EBA}" type="slidenum">
              <a:rPr lang="en-AU" altLang="en-US" sz="1300">
                <a:latin typeface="Times New Roman" panose="02020603050405020304" pitchFamily="18" charset="0"/>
              </a:rPr>
              <a:pPr/>
              <a:t>56</a:t>
            </a:fld>
            <a:endParaRPr lang="en-AU" altLang="en-US" sz="1300">
              <a:latin typeface="Times New Roman" panose="02020603050405020304" pitchFamily="18" charset="0"/>
            </a:endParaRPr>
          </a:p>
        </p:txBody>
      </p:sp>
      <p:sp>
        <p:nvSpPr>
          <p:cNvPr id="193542" name="Rectangle 2"/>
          <p:cNvSpPr>
            <a:spLocks noGrp="1" noRot="1" noChangeAspect="1" noChangeArrowheads="1" noTextEdit="1"/>
          </p:cNvSpPr>
          <p:nvPr>
            <p:ph type="sldImg"/>
          </p:nvPr>
        </p:nvSpPr>
        <p:spPr>
          <a:ln/>
        </p:spPr>
      </p:sp>
      <p:sp>
        <p:nvSpPr>
          <p:cNvPr id="1935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45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42FC4D07-10AE-402D-B746-6F0DACC02B2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945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45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78A55DB-FA38-4D31-9FC6-073684715704}" type="slidenum">
              <a:rPr lang="en-AU" altLang="en-US" sz="1300">
                <a:latin typeface="Times New Roman" panose="02020603050405020304" pitchFamily="18" charset="0"/>
              </a:rPr>
              <a:pPr/>
              <a:t>57</a:t>
            </a:fld>
            <a:endParaRPr lang="en-AU" altLang="en-US" sz="1300">
              <a:latin typeface="Times New Roman" panose="02020603050405020304" pitchFamily="18" charset="0"/>
            </a:endParaRPr>
          </a:p>
        </p:txBody>
      </p:sp>
      <p:sp>
        <p:nvSpPr>
          <p:cNvPr id="194566" name="Rectangle 2"/>
          <p:cNvSpPr>
            <a:spLocks noGrp="1" noRot="1" noChangeAspect="1" noChangeArrowheads="1" noTextEdit="1"/>
          </p:cNvSpPr>
          <p:nvPr>
            <p:ph type="sldImg"/>
          </p:nvPr>
        </p:nvSpPr>
        <p:spPr>
          <a:ln/>
        </p:spPr>
      </p:sp>
      <p:sp>
        <p:nvSpPr>
          <p:cNvPr id="1945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55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5FB87C5-A26C-45BD-B9C2-DBDAB2EB1D2D}"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955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55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0254AA1-9DC0-4027-A689-68E32001AFC7}" type="slidenum">
              <a:rPr lang="en-AU" altLang="en-US" sz="1300">
                <a:latin typeface="Times New Roman" panose="02020603050405020304" pitchFamily="18" charset="0"/>
              </a:rPr>
              <a:pPr/>
              <a:t>58</a:t>
            </a:fld>
            <a:endParaRPr lang="en-AU" altLang="en-US" sz="1300">
              <a:latin typeface="Times New Roman" panose="02020603050405020304" pitchFamily="18" charset="0"/>
            </a:endParaRPr>
          </a:p>
        </p:txBody>
      </p:sp>
      <p:sp>
        <p:nvSpPr>
          <p:cNvPr id="195590" name="Rectangle 2"/>
          <p:cNvSpPr>
            <a:spLocks noGrp="1" noRot="1" noChangeAspect="1" noChangeArrowheads="1" noTextEdit="1"/>
          </p:cNvSpPr>
          <p:nvPr>
            <p:ph type="sldImg"/>
          </p:nvPr>
        </p:nvSpPr>
        <p:spPr>
          <a:ln/>
        </p:spPr>
      </p:sp>
      <p:sp>
        <p:nvSpPr>
          <p:cNvPr id="1955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66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EEC3456-98B8-4D97-9ED3-08A40AB493B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966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66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B7ABEB8-D98E-4D3F-88C5-9FDC0FC44F2E}" type="slidenum">
              <a:rPr lang="en-AU" altLang="en-US" sz="1300">
                <a:latin typeface="Times New Roman" panose="02020603050405020304" pitchFamily="18" charset="0"/>
              </a:rPr>
              <a:pPr/>
              <a:t>60</a:t>
            </a:fld>
            <a:endParaRPr lang="en-AU" altLang="en-US" sz="1300">
              <a:latin typeface="Times New Roman" panose="02020603050405020304" pitchFamily="18" charset="0"/>
            </a:endParaRPr>
          </a:p>
        </p:txBody>
      </p:sp>
      <p:sp>
        <p:nvSpPr>
          <p:cNvPr id="196614" name="Rectangle 2"/>
          <p:cNvSpPr>
            <a:spLocks noGrp="1" noRot="1" noChangeAspect="1" noChangeArrowheads="1" noTextEdit="1"/>
          </p:cNvSpPr>
          <p:nvPr>
            <p:ph type="sldImg"/>
          </p:nvPr>
        </p:nvSpPr>
        <p:spPr>
          <a:ln/>
        </p:spPr>
      </p:sp>
      <p:sp>
        <p:nvSpPr>
          <p:cNvPr id="1966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76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B21B29D-A72B-4F92-8E91-3DDA2CD1FE32}"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976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76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786F63B-FC8C-40E6-BAFD-6E16E1C4DF42}" type="slidenum">
              <a:rPr lang="en-AU" altLang="en-US" sz="1300">
                <a:latin typeface="Times New Roman" panose="02020603050405020304" pitchFamily="18" charset="0"/>
              </a:rPr>
              <a:pPr/>
              <a:t>61</a:t>
            </a:fld>
            <a:endParaRPr lang="en-AU" altLang="en-US" sz="1300">
              <a:latin typeface="Times New Roman" panose="02020603050405020304" pitchFamily="18" charset="0"/>
            </a:endParaRPr>
          </a:p>
        </p:txBody>
      </p:sp>
      <p:sp>
        <p:nvSpPr>
          <p:cNvPr id="197638" name="Rectangle 2"/>
          <p:cNvSpPr>
            <a:spLocks noGrp="1" noRot="1" noChangeAspect="1" noChangeArrowheads="1" noTextEdit="1"/>
          </p:cNvSpPr>
          <p:nvPr>
            <p:ph type="sldImg"/>
          </p:nvPr>
        </p:nvSpPr>
        <p:spPr>
          <a:ln/>
        </p:spPr>
      </p:sp>
      <p:sp>
        <p:nvSpPr>
          <p:cNvPr id="1976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86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A53A3D2-C6CF-4C7D-A8B1-C915D87FCBD4}"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986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86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D8DF9DA-AFA3-4D3C-BE4A-A2DF33735E70}" type="slidenum">
              <a:rPr lang="en-AU" altLang="en-US" sz="1300">
                <a:latin typeface="Times New Roman" panose="02020603050405020304" pitchFamily="18" charset="0"/>
              </a:rPr>
              <a:pPr/>
              <a:t>62</a:t>
            </a:fld>
            <a:endParaRPr lang="en-AU" altLang="en-US" sz="1300">
              <a:latin typeface="Times New Roman" panose="02020603050405020304" pitchFamily="18" charset="0"/>
            </a:endParaRPr>
          </a:p>
        </p:txBody>
      </p:sp>
      <p:sp>
        <p:nvSpPr>
          <p:cNvPr id="198662" name="Rectangle 2"/>
          <p:cNvSpPr>
            <a:spLocks noGrp="1" noRot="1" noChangeAspect="1" noChangeArrowheads="1" noTextEdit="1"/>
          </p:cNvSpPr>
          <p:nvPr>
            <p:ph type="sldImg"/>
          </p:nvPr>
        </p:nvSpPr>
        <p:spPr>
          <a:ln/>
        </p:spPr>
      </p:sp>
      <p:sp>
        <p:nvSpPr>
          <p:cNvPr id="1986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99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0B93A6A-A060-4468-89B5-E5B51A98A7EA}"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99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9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57C1759-C7D3-4F54-B119-BD59B50073A5}" type="slidenum">
              <a:rPr lang="en-AU" altLang="en-US" sz="1300">
                <a:latin typeface="Times New Roman" panose="02020603050405020304" pitchFamily="18" charset="0"/>
              </a:rPr>
              <a:pPr/>
              <a:t>63</a:t>
            </a:fld>
            <a:endParaRPr lang="en-AU" altLang="en-US" sz="1300">
              <a:latin typeface="Times New Roman" panose="02020603050405020304" pitchFamily="18" charset="0"/>
            </a:endParaRPr>
          </a:p>
        </p:txBody>
      </p:sp>
      <p:sp>
        <p:nvSpPr>
          <p:cNvPr id="199686" name="Rectangle 2"/>
          <p:cNvSpPr>
            <a:spLocks noGrp="1" noRot="1" noChangeAspect="1" noChangeArrowheads="1" noTextEdit="1"/>
          </p:cNvSpPr>
          <p:nvPr>
            <p:ph type="sldImg"/>
          </p:nvPr>
        </p:nvSpPr>
        <p:spPr>
          <a:ln/>
        </p:spPr>
      </p:sp>
      <p:sp>
        <p:nvSpPr>
          <p:cNvPr id="199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07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A441BD6-4026-4127-A765-3B2BC40253B9}"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007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07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DCEA533-AD27-4F34-B9A6-6FF349A7E6D1}" type="slidenum">
              <a:rPr lang="en-AU" altLang="en-US" sz="1300">
                <a:latin typeface="Times New Roman" panose="02020603050405020304" pitchFamily="18" charset="0"/>
              </a:rPr>
              <a:pPr/>
              <a:t>64</a:t>
            </a:fld>
            <a:endParaRPr lang="en-AU" altLang="en-US" sz="1300">
              <a:latin typeface="Times New Roman" panose="02020603050405020304" pitchFamily="18" charset="0"/>
            </a:endParaRPr>
          </a:p>
        </p:txBody>
      </p:sp>
      <p:sp>
        <p:nvSpPr>
          <p:cNvPr id="200710" name="Rectangle 2"/>
          <p:cNvSpPr>
            <a:spLocks noGrp="1" noRot="1" noChangeAspect="1" noChangeArrowheads="1" noTextEdit="1"/>
          </p:cNvSpPr>
          <p:nvPr>
            <p:ph type="sldImg"/>
          </p:nvPr>
        </p:nvSpPr>
        <p:spPr>
          <a:ln/>
        </p:spPr>
      </p:sp>
      <p:sp>
        <p:nvSpPr>
          <p:cNvPr id="2007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1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B4E7B68-4F9B-48E8-A126-C0FD29F9C6E5}"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01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1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915BE0E-64EC-4414-AF95-B2F6D8CE948F}" type="slidenum">
              <a:rPr lang="en-AU" altLang="en-US" sz="1300">
                <a:latin typeface="Times New Roman" panose="02020603050405020304" pitchFamily="18" charset="0"/>
              </a:rPr>
              <a:pPr/>
              <a:t>65</a:t>
            </a:fld>
            <a:endParaRPr lang="en-AU" altLang="en-US" sz="1300">
              <a:latin typeface="Times New Roman" panose="02020603050405020304" pitchFamily="18" charset="0"/>
            </a:endParaRPr>
          </a:p>
        </p:txBody>
      </p:sp>
      <p:sp>
        <p:nvSpPr>
          <p:cNvPr id="201734" name="Rectangle 2"/>
          <p:cNvSpPr>
            <a:spLocks noGrp="1" noRot="1" noChangeAspect="1" noChangeArrowheads="1" noTextEdit="1"/>
          </p:cNvSpPr>
          <p:nvPr>
            <p:ph type="sldImg"/>
          </p:nvPr>
        </p:nvSpPr>
        <p:spPr>
          <a:ln/>
        </p:spPr>
      </p:sp>
      <p:sp>
        <p:nvSpPr>
          <p:cNvPr id="201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49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DC8EED2-9DD7-4D66-8C72-7FDF1D5EA01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49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9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62DF484-7B4E-4024-ADF8-EB497278F04E}" type="slidenum">
              <a:rPr lang="en-AU" altLang="en-US" sz="1300">
                <a:latin typeface="Times New Roman" panose="02020603050405020304" pitchFamily="18" charset="0"/>
              </a:rPr>
              <a:pPr/>
              <a:t>7</a:t>
            </a:fld>
            <a:endParaRPr lang="en-AU" altLang="en-US" sz="1300">
              <a:latin typeface="Times New Roman" panose="02020603050405020304" pitchFamily="18" charset="0"/>
            </a:endParaRPr>
          </a:p>
        </p:txBody>
      </p:sp>
      <p:sp>
        <p:nvSpPr>
          <p:cNvPr id="149510" name="Rectangle 2"/>
          <p:cNvSpPr>
            <a:spLocks noGrp="1" noRot="1" noChangeAspect="1" noChangeArrowheads="1" noTextEdit="1"/>
          </p:cNvSpPr>
          <p:nvPr>
            <p:ph type="sldImg"/>
          </p:nvPr>
        </p:nvSpPr>
        <p:spPr>
          <a:ln/>
        </p:spPr>
      </p:sp>
      <p:sp>
        <p:nvSpPr>
          <p:cNvPr id="149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27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80B4E69-36E4-4377-815C-4D7FC68B6906}"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027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27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981A278-DA94-4808-AC6D-AF8E9478F535}" type="slidenum">
              <a:rPr lang="en-AU" altLang="en-US" sz="1300">
                <a:latin typeface="Times New Roman" panose="02020603050405020304" pitchFamily="18" charset="0"/>
              </a:rPr>
              <a:pPr/>
              <a:t>66</a:t>
            </a:fld>
            <a:endParaRPr lang="en-AU" altLang="en-US" sz="1300">
              <a:latin typeface="Times New Roman" panose="02020603050405020304" pitchFamily="18" charset="0"/>
            </a:endParaRPr>
          </a:p>
        </p:txBody>
      </p:sp>
      <p:sp>
        <p:nvSpPr>
          <p:cNvPr id="202758" name="Rectangle 2"/>
          <p:cNvSpPr>
            <a:spLocks noGrp="1" noRot="1" noChangeAspect="1" noChangeArrowheads="1" noTextEdit="1"/>
          </p:cNvSpPr>
          <p:nvPr>
            <p:ph type="sldImg"/>
          </p:nvPr>
        </p:nvSpPr>
        <p:spPr>
          <a:ln/>
        </p:spPr>
      </p:sp>
      <p:sp>
        <p:nvSpPr>
          <p:cNvPr id="202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3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7E3CD18-C745-471A-B169-AF36A050BAAE}"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03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3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6B4D44D-CB77-4781-947C-365251361137}" type="slidenum">
              <a:rPr lang="en-AU" altLang="en-US" sz="1300">
                <a:latin typeface="Times New Roman" panose="02020603050405020304" pitchFamily="18" charset="0"/>
              </a:rPr>
              <a:pPr/>
              <a:t>67</a:t>
            </a:fld>
            <a:endParaRPr lang="en-AU" altLang="en-US" sz="1300">
              <a:latin typeface="Times New Roman" panose="02020603050405020304" pitchFamily="18" charset="0"/>
            </a:endParaRPr>
          </a:p>
        </p:txBody>
      </p:sp>
      <p:sp>
        <p:nvSpPr>
          <p:cNvPr id="203782" name="Rectangle 2"/>
          <p:cNvSpPr>
            <a:spLocks noGrp="1" noRot="1" noChangeAspect="1" noChangeArrowheads="1" noTextEdit="1"/>
          </p:cNvSpPr>
          <p:nvPr>
            <p:ph type="sldImg"/>
          </p:nvPr>
        </p:nvSpPr>
        <p:spPr>
          <a:ln/>
        </p:spPr>
      </p:sp>
      <p:sp>
        <p:nvSpPr>
          <p:cNvPr id="203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48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989337D-05C1-4BF7-9CD8-17368F459C51}"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048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48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E1BF5BB5-6496-47DF-AA5A-7FCFDFAC4F03}" type="slidenum">
              <a:rPr lang="en-AU" altLang="en-US" sz="1300">
                <a:latin typeface="Times New Roman" panose="02020603050405020304" pitchFamily="18" charset="0"/>
              </a:rPr>
              <a:pPr/>
              <a:t>68</a:t>
            </a:fld>
            <a:endParaRPr lang="en-AU" altLang="en-US" sz="1300">
              <a:latin typeface="Times New Roman" panose="02020603050405020304" pitchFamily="18" charset="0"/>
            </a:endParaRPr>
          </a:p>
        </p:txBody>
      </p:sp>
      <p:sp>
        <p:nvSpPr>
          <p:cNvPr id="204806" name="Rectangle 2"/>
          <p:cNvSpPr>
            <a:spLocks noGrp="1" noRot="1" noChangeAspect="1" noChangeArrowheads="1" noTextEdit="1"/>
          </p:cNvSpPr>
          <p:nvPr>
            <p:ph type="sldImg"/>
          </p:nvPr>
        </p:nvSpPr>
        <p:spPr>
          <a:ln/>
        </p:spPr>
      </p:sp>
      <p:sp>
        <p:nvSpPr>
          <p:cNvPr id="2048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5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B708932-4ECA-46FB-A86F-12E0FB3002BC}"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058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5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5622450-4212-4415-81A4-3B3EEF7B8997}" type="slidenum">
              <a:rPr lang="en-AU" altLang="en-US" sz="1300">
                <a:latin typeface="Times New Roman" panose="02020603050405020304" pitchFamily="18" charset="0"/>
              </a:rPr>
              <a:pPr/>
              <a:t>69</a:t>
            </a:fld>
            <a:endParaRPr lang="en-AU" altLang="en-US" sz="1300">
              <a:latin typeface="Times New Roman" panose="02020603050405020304" pitchFamily="18" charset="0"/>
            </a:endParaRPr>
          </a:p>
        </p:txBody>
      </p:sp>
      <p:sp>
        <p:nvSpPr>
          <p:cNvPr id="205830" name="Rectangle 2"/>
          <p:cNvSpPr>
            <a:spLocks noGrp="1" noRot="1" noChangeAspect="1" noChangeArrowheads="1" noTextEdit="1"/>
          </p:cNvSpPr>
          <p:nvPr>
            <p:ph type="sldImg"/>
          </p:nvPr>
        </p:nvSpPr>
        <p:spPr>
          <a:ln/>
        </p:spPr>
      </p:sp>
      <p:sp>
        <p:nvSpPr>
          <p:cNvPr id="205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68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E582226-2AB8-4ADA-A463-1D68EF63DCBD}"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068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68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1C3A163-7D93-405C-AC55-61FDBB2CBB4E}" type="slidenum">
              <a:rPr lang="en-AU" altLang="en-US" sz="1300">
                <a:latin typeface="Times New Roman" panose="02020603050405020304" pitchFamily="18" charset="0"/>
              </a:rPr>
              <a:pPr/>
              <a:t>70</a:t>
            </a:fld>
            <a:endParaRPr lang="en-AU" altLang="en-US" sz="1300">
              <a:latin typeface="Times New Roman" panose="02020603050405020304" pitchFamily="18" charset="0"/>
            </a:endParaRPr>
          </a:p>
        </p:txBody>
      </p:sp>
      <p:sp>
        <p:nvSpPr>
          <p:cNvPr id="206854" name="Rectangle 2"/>
          <p:cNvSpPr>
            <a:spLocks noGrp="1" noRot="1" noChangeAspect="1" noChangeArrowheads="1" noTextEdit="1"/>
          </p:cNvSpPr>
          <p:nvPr>
            <p:ph type="sldImg"/>
          </p:nvPr>
        </p:nvSpPr>
        <p:spPr>
          <a:ln/>
        </p:spPr>
      </p:sp>
      <p:sp>
        <p:nvSpPr>
          <p:cNvPr id="2068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78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DE914F3C-D21F-4D2E-94ED-15A5A5A1906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078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78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C478A95-60E7-4304-81BF-0958E9BF824A}" type="slidenum">
              <a:rPr lang="en-AU" altLang="en-US" sz="1300">
                <a:latin typeface="Times New Roman" panose="02020603050405020304" pitchFamily="18" charset="0"/>
              </a:rPr>
              <a:pPr/>
              <a:t>71</a:t>
            </a:fld>
            <a:endParaRPr lang="en-AU" altLang="en-US" sz="1300">
              <a:latin typeface="Times New Roman" panose="02020603050405020304" pitchFamily="18" charset="0"/>
            </a:endParaRPr>
          </a:p>
        </p:txBody>
      </p:sp>
      <p:sp>
        <p:nvSpPr>
          <p:cNvPr id="207878" name="Rectangle 2"/>
          <p:cNvSpPr>
            <a:spLocks noGrp="1" noRot="1" noChangeAspect="1" noChangeArrowheads="1" noTextEdit="1"/>
          </p:cNvSpPr>
          <p:nvPr>
            <p:ph type="sldImg"/>
          </p:nvPr>
        </p:nvSpPr>
        <p:spPr>
          <a:ln/>
        </p:spPr>
      </p:sp>
      <p:sp>
        <p:nvSpPr>
          <p:cNvPr id="2078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88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7255EF8-6E95-46B9-AD70-AB7EE8456C7A}"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089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89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E7D9613A-DA2E-45A7-B1B9-9D6DAE8A83F8}" type="slidenum">
              <a:rPr lang="en-AU" altLang="en-US" sz="1300">
                <a:latin typeface="Times New Roman" panose="02020603050405020304" pitchFamily="18" charset="0"/>
              </a:rPr>
              <a:pPr/>
              <a:t>72</a:t>
            </a:fld>
            <a:endParaRPr lang="en-AU" altLang="en-US" sz="1300">
              <a:latin typeface="Times New Roman" panose="02020603050405020304" pitchFamily="18" charset="0"/>
            </a:endParaRPr>
          </a:p>
        </p:txBody>
      </p:sp>
      <p:sp>
        <p:nvSpPr>
          <p:cNvPr id="208902" name="Rectangle 2"/>
          <p:cNvSpPr>
            <a:spLocks noGrp="1" noRot="1" noChangeAspect="1" noChangeArrowheads="1" noTextEdit="1"/>
          </p:cNvSpPr>
          <p:nvPr>
            <p:ph type="sldImg"/>
          </p:nvPr>
        </p:nvSpPr>
        <p:spPr>
          <a:ln/>
        </p:spPr>
      </p:sp>
      <p:sp>
        <p:nvSpPr>
          <p:cNvPr id="2089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099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DBF113A-2109-480B-9EA8-E03C91CF460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099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99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E1667A7-B4B8-459E-B583-40CC49F6ED1A}" type="slidenum">
              <a:rPr lang="en-AU" altLang="en-US" sz="1300">
                <a:latin typeface="Times New Roman" panose="02020603050405020304" pitchFamily="18" charset="0"/>
              </a:rPr>
              <a:pPr/>
              <a:t>73</a:t>
            </a:fld>
            <a:endParaRPr lang="en-AU" altLang="en-US" sz="1300">
              <a:latin typeface="Times New Roman" panose="02020603050405020304" pitchFamily="18" charset="0"/>
            </a:endParaRPr>
          </a:p>
        </p:txBody>
      </p:sp>
      <p:sp>
        <p:nvSpPr>
          <p:cNvPr id="209926" name="Rectangle 2"/>
          <p:cNvSpPr>
            <a:spLocks noGrp="1" noRot="1" noChangeAspect="1" noChangeArrowheads="1" noTextEdit="1"/>
          </p:cNvSpPr>
          <p:nvPr>
            <p:ph type="sldImg"/>
          </p:nvPr>
        </p:nvSpPr>
        <p:spPr>
          <a:ln/>
        </p:spPr>
      </p:sp>
      <p:sp>
        <p:nvSpPr>
          <p:cNvPr id="2099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09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650CE87-2D57-435F-9DD7-3BBD42CF8DE0}"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109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09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D6D41A2-C8D6-414D-A6C5-32018040AC2D}" type="slidenum">
              <a:rPr lang="en-AU" altLang="en-US" sz="1300">
                <a:latin typeface="Times New Roman" panose="02020603050405020304" pitchFamily="18" charset="0"/>
              </a:rPr>
              <a:pPr/>
              <a:t>74</a:t>
            </a:fld>
            <a:endParaRPr lang="en-AU" altLang="en-US" sz="1300">
              <a:latin typeface="Times New Roman" panose="02020603050405020304" pitchFamily="18" charset="0"/>
            </a:endParaRPr>
          </a:p>
        </p:txBody>
      </p:sp>
      <p:sp>
        <p:nvSpPr>
          <p:cNvPr id="210950" name="Rectangle 2"/>
          <p:cNvSpPr>
            <a:spLocks noGrp="1" noRot="1" noChangeAspect="1" noChangeArrowheads="1" noTextEdit="1"/>
          </p:cNvSpPr>
          <p:nvPr>
            <p:ph type="sldImg"/>
          </p:nvPr>
        </p:nvSpPr>
        <p:spPr>
          <a:ln/>
        </p:spPr>
      </p:sp>
      <p:sp>
        <p:nvSpPr>
          <p:cNvPr id="2109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19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D4A7DE37-3B7B-45DE-9EC9-7CF90A95042A}"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119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19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0CED80A-F54E-4F03-96B2-B1D2D826062B}" type="slidenum">
              <a:rPr lang="en-AU" altLang="en-US" sz="1300">
                <a:latin typeface="Times New Roman" panose="02020603050405020304" pitchFamily="18" charset="0"/>
              </a:rPr>
              <a:pPr/>
              <a:t>75</a:t>
            </a:fld>
            <a:endParaRPr lang="en-AU" altLang="en-US" sz="1300">
              <a:latin typeface="Times New Roman" panose="02020603050405020304" pitchFamily="18" charset="0"/>
            </a:endParaRPr>
          </a:p>
        </p:txBody>
      </p:sp>
      <p:sp>
        <p:nvSpPr>
          <p:cNvPr id="211974" name="Rectangle 2"/>
          <p:cNvSpPr>
            <a:spLocks noGrp="1" noRot="1" noChangeAspect="1" noChangeArrowheads="1" noTextEdit="1"/>
          </p:cNvSpPr>
          <p:nvPr>
            <p:ph type="sldImg"/>
          </p:nvPr>
        </p:nvSpPr>
        <p:spPr>
          <a:ln/>
        </p:spPr>
      </p:sp>
      <p:sp>
        <p:nvSpPr>
          <p:cNvPr id="2119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05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3118AC2-CB3E-4B21-898E-55C3A0AD4912}"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505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05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8BD1C0A-63C0-43BE-9922-D8A6026D330C}" type="slidenum">
              <a:rPr lang="en-AU" altLang="en-US" sz="1300">
                <a:latin typeface="Times New Roman" panose="02020603050405020304" pitchFamily="18" charset="0"/>
              </a:rPr>
              <a:pPr/>
              <a:t>8</a:t>
            </a:fld>
            <a:endParaRPr lang="en-AU" altLang="en-US" sz="1300">
              <a:latin typeface="Times New Roman" panose="02020603050405020304" pitchFamily="18" charset="0"/>
            </a:endParaRPr>
          </a:p>
        </p:txBody>
      </p:sp>
      <p:sp>
        <p:nvSpPr>
          <p:cNvPr id="150534" name="Rectangle 2"/>
          <p:cNvSpPr>
            <a:spLocks noGrp="1" noRot="1" noChangeAspect="1" noChangeArrowheads="1" noTextEdit="1"/>
          </p:cNvSpPr>
          <p:nvPr>
            <p:ph type="sldImg"/>
          </p:nvPr>
        </p:nvSpPr>
        <p:spPr>
          <a:ln/>
        </p:spPr>
      </p:sp>
      <p:sp>
        <p:nvSpPr>
          <p:cNvPr id="1505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29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F0A052B-903A-490D-BD43-8D0E2E219F1F}"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129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29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13A2D8F-B0F6-4F96-A874-7D1BB705AE52}" type="slidenum">
              <a:rPr lang="en-AU" altLang="en-US" sz="1300">
                <a:latin typeface="Times New Roman" panose="02020603050405020304" pitchFamily="18" charset="0"/>
              </a:rPr>
              <a:pPr/>
              <a:t>76</a:t>
            </a:fld>
            <a:endParaRPr lang="en-AU" altLang="en-US" sz="1300">
              <a:latin typeface="Times New Roman" panose="02020603050405020304" pitchFamily="18" charset="0"/>
            </a:endParaRPr>
          </a:p>
        </p:txBody>
      </p:sp>
      <p:sp>
        <p:nvSpPr>
          <p:cNvPr id="212998" name="Rectangle 2"/>
          <p:cNvSpPr>
            <a:spLocks noGrp="1" noRot="1" noChangeAspect="1" noChangeArrowheads="1" noTextEdit="1"/>
          </p:cNvSpPr>
          <p:nvPr>
            <p:ph type="sldImg"/>
          </p:nvPr>
        </p:nvSpPr>
        <p:spPr>
          <a:ln/>
        </p:spPr>
      </p:sp>
      <p:sp>
        <p:nvSpPr>
          <p:cNvPr id="2129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40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26F1CBC-19C5-4610-B9CA-64DF64D7C43D}"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140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40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7094F74-CD36-4D44-8CB9-896B24C6F8D5}" type="slidenum">
              <a:rPr lang="en-AU" altLang="en-US" sz="1300">
                <a:latin typeface="Times New Roman" panose="02020603050405020304" pitchFamily="18" charset="0"/>
              </a:rPr>
              <a:pPr/>
              <a:t>77</a:t>
            </a:fld>
            <a:endParaRPr lang="en-AU" altLang="en-US" sz="1300">
              <a:latin typeface="Times New Roman" panose="02020603050405020304" pitchFamily="18" charset="0"/>
            </a:endParaRPr>
          </a:p>
        </p:txBody>
      </p:sp>
      <p:sp>
        <p:nvSpPr>
          <p:cNvPr id="214022" name="Rectangle 2"/>
          <p:cNvSpPr>
            <a:spLocks noGrp="1" noRot="1" noChangeAspect="1" noChangeArrowheads="1" noTextEdit="1"/>
          </p:cNvSpPr>
          <p:nvPr>
            <p:ph type="sldImg"/>
          </p:nvPr>
        </p:nvSpPr>
        <p:spPr>
          <a:ln/>
        </p:spPr>
      </p:sp>
      <p:sp>
        <p:nvSpPr>
          <p:cNvPr id="214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50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C106F01-9E53-43E8-ABAA-EA8A1D1E26A4}"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150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50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F15AC81-493B-4608-A8C3-BBAEFBE61C76}" type="slidenum">
              <a:rPr lang="en-AU" altLang="en-US" sz="1300">
                <a:latin typeface="Times New Roman" panose="02020603050405020304" pitchFamily="18" charset="0"/>
              </a:rPr>
              <a:pPr/>
              <a:t>78</a:t>
            </a:fld>
            <a:endParaRPr lang="en-AU" altLang="en-US" sz="1300">
              <a:latin typeface="Times New Roman" panose="02020603050405020304" pitchFamily="18" charset="0"/>
            </a:endParaRPr>
          </a:p>
        </p:txBody>
      </p:sp>
      <p:sp>
        <p:nvSpPr>
          <p:cNvPr id="215046" name="Rectangle 2"/>
          <p:cNvSpPr>
            <a:spLocks noGrp="1" noRot="1" noChangeAspect="1" noChangeArrowheads="1" noTextEdit="1"/>
          </p:cNvSpPr>
          <p:nvPr>
            <p:ph type="sldImg"/>
          </p:nvPr>
        </p:nvSpPr>
        <p:spPr>
          <a:ln/>
        </p:spPr>
      </p:sp>
      <p:sp>
        <p:nvSpPr>
          <p:cNvPr id="2150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60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A49F597-EF10-44AA-A54F-F30C701E72DE}"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160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60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6B1F09C-C0FC-4311-8011-72DF2CE7D2BA}" type="slidenum">
              <a:rPr lang="en-AU" altLang="en-US" sz="1300">
                <a:latin typeface="Times New Roman" panose="02020603050405020304" pitchFamily="18" charset="0"/>
              </a:rPr>
              <a:pPr/>
              <a:t>79</a:t>
            </a:fld>
            <a:endParaRPr lang="en-AU" altLang="en-US" sz="1300">
              <a:latin typeface="Times New Roman" panose="02020603050405020304" pitchFamily="18" charset="0"/>
            </a:endParaRPr>
          </a:p>
        </p:txBody>
      </p:sp>
      <p:sp>
        <p:nvSpPr>
          <p:cNvPr id="216070" name="Rectangle 2"/>
          <p:cNvSpPr>
            <a:spLocks noGrp="1" noRot="1" noChangeAspect="1" noChangeArrowheads="1" noTextEdit="1"/>
          </p:cNvSpPr>
          <p:nvPr>
            <p:ph type="sldImg"/>
          </p:nvPr>
        </p:nvSpPr>
        <p:spPr>
          <a:ln/>
        </p:spPr>
      </p:sp>
      <p:sp>
        <p:nvSpPr>
          <p:cNvPr id="216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70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BB49C7D-6CED-4E1B-9D1A-BE0994EFC7B9}"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170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7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4BC81FB-923A-43DF-8BFC-CC9D7E736575}" type="slidenum">
              <a:rPr lang="en-AU" altLang="en-US" sz="1300">
                <a:latin typeface="Times New Roman" panose="02020603050405020304" pitchFamily="18" charset="0"/>
              </a:rPr>
              <a:pPr/>
              <a:t>80</a:t>
            </a:fld>
            <a:endParaRPr lang="en-AU" altLang="en-US" sz="1300">
              <a:latin typeface="Times New Roman" panose="02020603050405020304" pitchFamily="18" charset="0"/>
            </a:endParaRPr>
          </a:p>
        </p:txBody>
      </p:sp>
      <p:sp>
        <p:nvSpPr>
          <p:cNvPr id="217094" name="Rectangle 2"/>
          <p:cNvSpPr>
            <a:spLocks noGrp="1" noRot="1" noChangeAspect="1" noChangeArrowheads="1" noTextEdit="1"/>
          </p:cNvSpPr>
          <p:nvPr>
            <p:ph type="sldImg"/>
          </p:nvPr>
        </p:nvSpPr>
        <p:spPr>
          <a:ln/>
        </p:spPr>
      </p:sp>
      <p:sp>
        <p:nvSpPr>
          <p:cNvPr id="217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81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FABBA3E-569A-42B7-A430-B567E79F01D5}"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181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81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15D8F50-3CB9-4A17-B3F1-FC1952547A75}" type="slidenum">
              <a:rPr lang="en-AU" altLang="en-US" sz="1300">
                <a:latin typeface="Times New Roman" panose="02020603050405020304" pitchFamily="18" charset="0"/>
              </a:rPr>
              <a:pPr/>
              <a:t>81</a:t>
            </a:fld>
            <a:endParaRPr lang="en-AU" altLang="en-US" sz="1300">
              <a:latin typeface="Times New Roman" panose="02020603050405020304" pitchFamily="18" charset="0"/>
            </a:endParaRPr>
          </a:p>
        </p:txBody>
      </p:sp>
      <p:sp>
        <p:nvSpPr>
          <p:cNvPr id="218118" name="Rectangle 2"/>
          <p:cNvSpPr>
            <a:spLocks noGrp="1" noRot="1" noChangeAspect="1" noChangeArrowheads="1" noTextEdit="1"/>
          </p:cNvSpPr>
          <p:nvPr>
            <p:ph type="sldImg"/>
          </p:nvPr>
        </p:nvSpPr>
        <p:spPr>
          <a:ln/>
        </p:spPr>
      </p:sp>
      <p:sp>
        <p:nvSpPr>
          <p:cNvPr id="2181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191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D0470ECB-A90D-493B-8542-C1436A47FE5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191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91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65186AB-8C20-4FB6-B78D-EB964CB7832A}" type="slidenum">
              <a:rPr lang="en-AU" altLang="en-US" sz="1300">
                <a:latin typeface="Times New Roman" panose="02020603050405020304" pitchFamily="18" charset="0"/>
              </a:rPr>
              <a:pPr/>
              <a:t>82</a:t>
            </a:fld>
            <a:endParaRPr lang="en-AU" altLang="en-US" sz="1300">
              <a:latin typeface="Times New Roman" panose="02020603050405020304" pitchFamily="18" charset="0"/>
            </a:endParaRPr>
          </a:p>
        </p:txBody>
      </p:sp>
      <p:sp>
        <p:nvSpPr>
          <p:cNvPr id="219142" name="Rectangle 2"/>
          <p:cNvSpPr>
            <a:spLocks noGrp="1" noRot="1" noChangeAspect="1" noChangeArrowheads="1" noTextEdit="1"/>
          </p:cNvSpPr>
          <p:nvPr>
            <p:ph type="sldImg"/>
          </p:nvPr>
        </p:nvSpPr>
        <p:spPr>
          <a:ln/>
        </p:spPr>
      </p:sp>
      <p:sp>
        <p:nvSpPr>
          <p:cNvPr id="2191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01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236FCB7-6C43-49C9-AB47-AC89786D249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201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01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2BE8442-724E-4C66-82FF-52C8847E7A8B}" type="slidenum">
              <a:rPr lang="en-AU" altLang="en-US" sz="1300">
                <a:latin typeface="Times New Roman" panose="02020603050405020304" pitchFamily="18" charset="0"/>
              </a:rPr>
              <a:pPr/>
              <a:t>83</a:t>
            </a:fld>
            <a:endParaRPr lang="en-AU" altLang="en-US" sz="1300">
              <a:latin typeface="Times New Roman" panose="02020603050405020304" pitchFamily="18" charset="0"/>
            </a:endParaRPr>
          </a:p>
        </p:txBody>
      </p:sp>
      <p:sp>
        <p:nvSpPr>
          <p:cNvPr id="220166" name="Rectangle 2"/>
          <p:cNvSpPr>
            <a:spLocks noGrp="1" noRot="1" noChangeAspect="1" noChangeArrowheads="1" noTextEdit="1"/>
          </p:cNvSpPr>
          <p:nvPr>
            <p:ph type="sldImg"/>
          </p:nvPr>
        </p:nvSpPr>
        <p:spPr>
          <a:ln/>
        </p:spPr>
      </p:sp>
      <p:sp>
        <p:nvSpPr>
          <p:cNvPr id="2201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11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51A461C-AADF-465E-81B2-8816A27D6710}"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211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11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9D52B37-1B29-47F6-8525-DE3B2FB967AC}" type="slidenum">
              <a:rPr lang="en-AU" altLang="en-US" sz="1300">
                <a:latin typeface="Times New Roman" panose="02020603050405020304" pitchFamily="18" charset="0"/>
              </a:rPr>
              <a:pPr/>
              <a:t>84</a:t>
            </a:fld>
            <a:endParaRPr lang="en-AU" altLang="en-US" sz="1300">
              <a:latin typeface="Times New Roman" panose="02020603050405020304" pitchFamily="18" charset="0"/>
            </a:endParaRPr>
          </a:p>
        </p:txBody>
      </p:sp>
      <p:sp>
        <p:nvSpPr>
          <p:cNvPr id="221190" name="Rectangle 2"/>
          <p:cNvSpPr>
            <a:spLocks noGrp="1" noRot="1" noChangeAspect="1" noChangeArrowheads="1" noTextEdit="1"/>
          </p:cNvSpPr>
          <p:nvPr>
            <p:ph type="sldImg"/>
          </p:nvPr>
        </p:nvSpPr>
        <p:spPr>
          <a:ln/>
        </p:spPr>
      </p:sp>
      <p:sp>
        <p:nvSpPr>
          <p:cNvPr id="2211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22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4989190A-71F1-4567-A949-484230948D4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222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22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A61BC6C-668E-4639-B278-C71BB5809A80}" type="slidenum">
              <a:rPr lang="en-AU" altLang="en-US" sz="1300">
                <a:latin typeface="Times New Roman" panose="02020603050405020304" pitchFamily="18" charset="0"/>
              </a:rPr>
              <a:pPr/>
              <a:t>85</a:t>
            </a:fld>
            <a:endParaRPr lang="en-AU" altLang="en-US" sz="1300">
              <a:latin typeface="Times New Roman" panose="02020603050405020304" pitchFamily="18" charset="0"/>
            </a:endParaRPr>
          </a:p>
        </p:txBody>
      </p:sp>
      <p:sp>
        <p:nvSpPr>
          <p:cNvPr id="222214" name="Rectangle 2"/>
          <p:cNvSpPr>
            <a:spLocks noGrp="1" noRot="1" noChangeAspect="1" noChangeArrowheads="1" noTextEdit="1"/>
          </p:cNvSpPr>
          <p:nvPr>
            <p:ph type="sldImg"/>
          </p:nvPr>
        </p:nvSpPr>
        <p:spPr>
          <a:ln/>
        </p:spPr>
      </p:sp>
      <p:sp>
        <p:nvSpPr>
          <p:cNvPr id="2222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1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1CD0CB5-7BE3-4A3D-BF5F-806B36697E0D}"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51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1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8E4098F-4CA6-4D69-A0B3-3F7107AD730B}" type="slidenum">
              <a:rPr lang="en-AU" altLang="en-US" sz="1300">
                <a:latin typeface="Times New Roman" panose="02020603050405020304" pitchFamily="18" charset="0"/>
              </a:rPr>
              <a:pPr/>
              <a:t>9</a:t>
            </a:fld>
            <a:endParaRPr lang="en-AU" altLang="en-US" sz="1300">
              <a:latin typeface="Times New Roman" panose="02020603050405020304" pitchFamily="18" charset="0"/>
            </a:endParaRPr>
          </a:p>
        </p:txBody>
      </p:sp>
      <p:sp>
        <p:nvSpPr>
          <p:cNvPr id="151558" name="Rectangle 2"/>
          <p:cNvSpPr>
            <a:spLocks noGrp="1" noRot="1" noChangeAspect="1" noChangeArrowheads="1" noTextEdit="1"/>
          </p:cNvSpPr>
          <p:nvPr>
            <p:ph type="sldImg"/>
          </p:nvPr>
        </p:nvSpPr>
        <p:spPr>
          <a:ln/>
        </p:spPr>
      </p:sp>
      <p:sp>
        <p:nvSpPr>
          <p:cNvPr id="151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32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27510AA4-2626-4FF9-9939-13A82D092CE7}"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232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32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5640EA7-D97F-4BA0-A8A3-13C21A7DB252}" type="slidenum">
              <a:rPr lang="en-AU" altLang="en-US" sz="1300">
                <a:latin typeface="Times New Roman" panose="02020603050405020304" pitchFamily="18" charset="0"/>
              </a:rPr>
              <a:pPr/>
              <a:t>86</a:t>
            </a:fld>
            <a:endParaRPr lang="en-AU" altLang="en-US" sz="1300">
              <a:latin typeface="Times New Roman" panose="02020603050405020304" pitchFamily="18" charset="0"/>
            </a:endParaRPr>
          </a:p>
        </p:txBody>
      </p:sp>
      <p:sp>
        <p:nvSpPr>
          <p:cNvPr id="223238" name="Rectangle 2"/>
          <p:cNvSpPr>
            <a:spLocks noGrp="1" noRot="1" noChangeAspect="1" noChangeArrowheads="1" noTextEdit="1"/>
          </p:cNvSpPr>
          <p:nvPr>
            <p:ph type="sldImg"/>
          </p:nvPr>
        </p:nvSpPr>
        <p:spPr>
          <a:ln/>
        </p:spPr>
      </p:sp>
      <p:sp>
        <p:nvSpPr>
          <p:cNvPr id="2232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42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E0DA6704-B09E-4C44-94E1-9AC0C55A5E1B}"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242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42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312F5569-6282-4C9D-8234-CE9FB08A760B}" type="slidenum">
              <a:rPr lang="en-AU" altLang="en-US" sz="1300">
                <a:latin typeface="Times New Roman" panose="02020603050405020304" pitchFamily="18" charset="0"/>
              </a:rPr>
              <a:pPr/>
              <a:t>87</a:t>
            </a:fld>
            <a:endParaRPr lang="en-AU" altLang="en-US" sz="1300">
              <a:latin typeface="Times New Roman" panose="02020603050405020304" pitchFamily="18" charset="0"/>
            </a:endParaRPr>
          </a:p>
        </p:txBody>
      </p:sp>
      <p:sp>
        <p:nvSpPr>
          <p:cNvPr id="224262" name="Rectangle 2"/>
          <p:cNvSpPr>
            <a:spLocks noGrp="1" noRot="1" noChangeAspect="1" noChangeArrowheads="1" noTextEdit="1"/>
          </p:cNvSpPr>
          <p:nvPr>
            <p:ph type="sldImg"/>
          </p:nvPr>
        </p:nvSpPr>
        <p:spPr>
          <a:ln/>
        </p:spPr>
      </p:sp>
      <p:sp>
        <p:nvSpPr>
          <p:cNvPr id="2242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52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1D05858-FBA4-4CD6-ABA1-4BDB5A408501}"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252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52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ADC5AB3-3BCF-43DF-B72D-D7D3E2475334}" type="slidenum">
              <a:rPr lang="en-AU" altLang="en-US" sz="1300">
                <a:latin typeface="Times New Roman" panose="02020603050405020304" pitchFamily="18" charset="0"/>
              </a:rPr>
              <a:pPr/>
              <a:t>88</a:t>
            </a:fld>
            <a:endParaRPr lang="en-AU" altLang="en-US" sz="1300">
              <a:latin typeface="Times New Roman" panose="02020603050405020304" pitchFamily="18" charset="0"/>
            </a:endParaRPr>
          </a:p>
        </p:txBody>
      </p:sp>
      <p:sp>
        <p:nvSpPr>
          <p:cNvPr id="225286" name="Rectangle 2"/>
          <p:cNvSpPr>
            <a:spLocks noGrp="1" noRot="1" noChangeAspect="1" noChangeArrowheads="1" noTextEdit="1"/>
          </p:cNvSpPr>
          <p:nvPr>
            <p:ph type="sldImg"/>
          </p:nvPr>
        </p:nvSpPr>
        <p:spPr>
          <a:ln/>
        </p:spPr>
      </p:sp>
      <p:sp>
        <p:nvSpPr>
          <p:cNvPr id="2252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63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CB6198B-661B-469A-B6F1-0D3520A3B644}"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263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63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EDD4F93-BDB1-42FC-8910-6CBD41F441CA}" type="slidenum">
              <a:rPr lang="en-AU" altLang="en-US" sz="1300">
                <a:latin typeface="Times New Roman" panose="02020603050405020304" pitchFamily="18" charset="0"/>
              </a:rPr>
              <a:pPr/>
              <a:t>89</a:t>
            </a:fld>
            <a:endParaRPr lang="en-AU" altLang="en-US" sz="1300">
              <a:latin typeface="Times New Roman" panose="02020603050405020304" pitchFamily="18" charset="0"/>
            </a:endParaRPr>
          </a:p>
        </p:txBody>
      </p:sp>
      <p:sp>
        <p:nvSpPr>
          <p:cNvPr id="226310" name="Rectangle 2"/>
          <p:cNvSpPr>
            <a:spLocks noGrp="1" noRot="1" noChangeAspect="1" noChangeArrowheads="1" noTextEdit="1"/>
          </p:cNvSpPr>
          <p:nvPr>
            <p:ph type="sldImg"/>
          </p:nvPr>
        </p:nvSpPr>
        <p:spPr>
          <a:ln/>
        </p:spPr>
      </p:sp>
      <p:sp>
        <p:nvSpPr>
          <p:cNvPr id="2263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73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F590FAEE-9C44-4400-A7D1-01E3969D2326}"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273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73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0643836-5182-4E99-AE3F-0055BEF21743}" type="slidenum">
              <a:rPr lang="en-AU" altLang="en-US" sz="1300">
                <a:latin typeface="Times New Roman" panose="02020603050405020304" pitchFamily="18" charset="0"/>
              </a:rPr>
              <a:pPr/>
              <a:t>90</a:t>
            </a:fld>
            <a:endParaRPr lang="en-AU" altLang="en-US" sz="1300">
              <a:latin typeface="Times New Roman" panose="02020603050405020304" pitchFamily="18" charset="0"/>
            </a:endParaRPr>
          </a:p>
        </p:txBody>
      </p:sp>
      <p:sp>
        <p:nvSpPr>
          <p:cNvPr id="227334" name="Rectangle 2"/>
          <p:cNvSpPr>
            <a:spLocks noGrp="1" noRot="1" noChangeAspect="1" noChangeArrowheads="1" noTextEdit="1"/>
          </p:cNvSpPr>
          <p:nvPr>
            <p:ph type="sldImg"/>
          </p:nvPr>
        </p:nvSpPr>
        <p:spPr>
          <a:ln/>
        </p:spPr>
      </p:sp>
      <p:sp>
        <p:nvSpPr>
          <p:cNvPr id="2273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8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DFB1AD8D-38C8-485B-949E-8F84CF708CA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28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8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99C830EB-5EA0-4E75-A5AB-1D62898038F2}" type="slidenum">
              <a:rPr lang="en-AU" altLang="en-US" sz="1300">
                <a:latin typeface="Times New Roman" panose="02020603050405020304" pitchFamily="18" charset="0"/>
              </a:rPr>
              <a:pPr/>
              <a:t>91</a:t>
            </a:fld>
            <a:endParaRPr lang="en-AU" altLang="en-US" sz="1300">
              <a:latin typeface="Times New Roman" panose="02020603050405020304" pitchFamily="18" charset="0"/>
            </a:endParaRPr>
          </a:p>
        </p:txBody>
      </p:sp>
      <p:sp>
        <p:nvSpPr>
          <p:cNvPr id="228358" name="Rectangle 2"/>
          <p:cNvSpPr>
            <a:spLocks noGrp="1" noRot="1" noChangeAspect="1" noChangeArrowheads="1" noTextEdit="1"/>
          </p:cNvSpPr>
          <p:nvPr>
            <p:ph type="sldImg"/>
          </p:nvPr>
        </p:nvSpPr>
        <p:spPr>
          <a:ln/>
        </p:spPr>
      </p:sp>
      <p:sp>
        <p:nvSpPr>
          <p:cNvPr id="228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93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B70D797C-CA77-4BEB-B54E-3DFFA15E764B}"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293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93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DAF425D-8AC9-4CAB-BE9C-439760E46960}" type="slidenum">
              <a:rPr lang="en-AU" altLang="en-US" sz="1300">
                <a:latin typeface="Times New Roman" panose="02020603050405020304" pitchFamily="18" charset="0"/>
              </a:rPr>
              <a:pPr/>
              <a:t>92</a:t>
            </a:fld>
            <a:endParaRPr lang="en-AU" altLang="en-US" sz="1300">
              <a:latin typeface="Times New Roman" panose="02020603050405020304" pitchFamily="18" charset="0"/>
            </a:endParaRPr>
          </a:p>
        </p:txBody>
      </p:sp>
      <p:sp>
        <p:nvSpPr>
          <p:cNvPr id="229382" name="Rectangle 2"/>
          <p:cNvSpPr>
            <a:spLocks noGrp="1" noRot="1" noChangeAspect="1" noChangeArrowheads="1" noTextEdit="1"/>
          </p:cNvSpPr>
          <p:nvPr>
            <p:ph type="sldImg"/>
          </p:nvPr>
        </p:nvSpPr>
        <p:spPr>
          <a:ln/>
        </p:spPr>
      </p:sp>
      <p:sp>
        <p:nvSpPr>
          <p:cNvPr id="2293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04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B3C5D1C-EAA7-46BE-A5BD-0A2A572E8F78}"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304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04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96011D5-8FCD-41EC-AF32-AD870F9559FB}" type="slidenum">
              <a:rPr lang="en-AU" altLang="en-US" sz="1300">
                <a:latin typeface="Times New Roman" panose="02020603050405020304" pitchFamily="18" charset="0"/>
              </a:rPr>
              <a:pPr/>
              <a:t>93</a:t>
            </a:fld>
            <a:endParaRPr lang="en-AU" altLang="en-US" sz="1300">
              <a:latin typeface="Times New Roman" panose="02020603050405020304" pitchFamily="18" charset="0"/>
            </a:endParaRPr>
          </a:p>
        </p:txBody>
      </p:sp>
      <p:sp>
        <p:nvSpPr>
          <p:cNvPr id="230406" name="Rectangle 2"/>
          <p:cNvSpPr>
            <a:spLocks noGrp="1" noRot="1" noChangeAspect="1" noChangeArrowheads="1" noTextEdit="1"/>
          </p:cNvSpPr>
          <p:nvPr>
            <p:ph type="sldImg"/>
          </p:nvPr>
        </p:nvSpPr>
        <p:spPr>
          <a:ln/>
        </p:spPr>
      </p:sp>
      <p:sp>
        <p:nvSpPr>
          <p:cNvPr id="2304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14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D94CC170-BB12-4B2E-8D19-AD7FB6F3C70E}"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314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14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460DE67-A454-4527-BA0F-E05B6FECBDB4}" type="slidenum">
              <a:rPr lang="en-AU" altLang="en-US" sz="1300">
                <a:latin typeface="Times New Roman" panose="02020603050405020304" pitchFamily="18" charset="0"/>
              </a:rPr>
              <a:pPr/>
              <a:t>94</a:t>
            </a:fld>
            <a:endParaRPr lang="en-AU" altLang="en-US" sz="1300">
              <a:latin typeface="Times New Roman" panose="02020603050405020304" pitchFamily="18" charset="0"/>
            </a:endParaRPr>
          </a:p>
        </p:txBody>
      </p:sp>
      <p:sp>
        <p:nvSpPr>
          <p:cNvPr id="231430" name="Rectangle 2"/>
          <p:cNvSpPr>
            <a:spLocks noGrp="1" noRot="1" noChangeAspect="1" noChangeArrowheads="1" noTextEdit="1"/>
          </p:cNvSpPr>
          <p:nvPr>
            <p:ph type="sldImg"/>
          </p:nvPr>
        </p:nvSpPr>
        <p:spPr>
          <a:ln/>
        </p:spPr>
      </p:sp>
      <p:sp>
        <p:nvSpPr>
          <p:cNvPr id="2314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24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46B7B48-ED26-427C-A2E3-E281AB43930E}"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324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24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B4B3D06-9482-40B6-A862-2FDA3C9F8CF5}" type="slidenum">
              <a:rPr lang="en-AU" altLang="en-US" sz="1300">
                <a:latin typeface="Times New Roman" panose="02020603050405020304" pitchFamily="18" charset="0"/>
              </a:rPr>
              <a:pPr/>
              <a:t>95</a:t>
            </a:fld>
            <a:endParaRPr lang="en-AU" altLang="en-US" sz="1300">
              <a:latin typeface="Times New Roman" panose="02020603050405020304" pitchFamily="18" charset="0"/>
            </a:endParaRPr>
          </a:p>
        </p:txBody>
      </p:sp>
      <p:sp>
        <p:nvSpPr>
          <p:cNvPr id="232454" name="Rectangle 2"/>
          <p:cNvSpPr>
            <a:spLocks noGrp="1" noRot="1" noChangeAspect="1" noChangeArrowheads="1" noTextEdit="1"/>
          </p:cNvSpPr>
          <p:nvPr>
            <p:ph type="sldImg"/>
          </p:nvPr>
        </p:nvSpPr>
        <p:spPr>
          <a:ln/>
        </p:spPr>
      </p:sp>
      <p:sp>
        <p:nvSpPr>
          <p:cNvPr id="2324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525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44B9587-1BB9-43D1-83C9-41C6D5E0BF05}"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1525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25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A952CE4-94B1-4253-9ED0-21F1A6007C41}" type="slidenum">
              <a:rPr lang="en-AU" altLang="en-US" sz="1300">
                <a:latin typeface="Times New Roman" panose="02020603050405020304" pitchFamily="18" charset="0"/>
              </a:rPr>
              <a:pPr/>
              <a:t>10</a:t>
            </a:fld>
            <a:endParaRPr lang="en-AU" altLang="en-US" sz="1300">
              <a:latin typeface="Times New Roman" panose="02020603050405020304" pitchFamily="18" charset="0"/>
            </a:endParaRPr>
          </a:p>
        </p:txBody>
      </p:sp>
      <p:sp>
        <p:nvSpPr>
          <p:cNvPr id="152582" name="Rectangle 2"/>
          <p:cNvSpPr>
            <a:spLocks noGrp="1" noRot="1" noChangeAspect="1" noChangeArrowheads="1" noTextEdit="1"/>
          </p:cNvSpPr>
          <p:nvPr>
            <p:ph type="sldImg"/>
          </p:nvPr>
        </p:nvSpPr>
        <p:spPr>
          <a:ln/>
        </p:spPr>
      </p:sp>
      <p:sp>
        <p:nvSpPr>
          <p:cNvPr id="1525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34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62846EC-0FF6-444C-9FAA-C65AB6F917C1}"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334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34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E62C2489-7800-41D7-9943-C7E5445E4789}" type="slidenum">
              <a:rPr lang="en-AU" altLang="en-US" sz="1300">
                <a:latin typeface="Times New Roman" panose="02020603050405020304" pitchFamily="18" charset="0"/>
              </a:rPr>
              <a:pPr/>
              <a:t>96</a:t>
            </a:fld>
            <a:endParaRPr lang="en-AU" altLang="en-US" sz="1300">
              <a:latin typeface="Times New Roman" panose="02020603050405020304" pitchFamily="18" charset="0"/>
            </a:endParaRPr>
          </a:p>
        </p:txBody>
      </p:sp>
      <p:sp>
        <p:nvSpPr>
          <p:cNvPr id="233478" name="Rectangle 2"/>
          <p:cNvSpPr>
            <a:spLocks noGrp="1" noRot="1" noChangeAspect="1" noChangeArrowheads="1" noTextEdit="1"/>
          </p:cNvSpPr>
          <p:nvPr>
            <p:ph type="sldImg"/>
          </p:nvPr>
        </p:nvSpPr>
        <p:spPr>
          <a:ln/>
        </p:spPr>
      </p:sp>
      <p:sp>
        <p:nvSpPr>
          <p:cNvPr id="2334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44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05E70DDE-157A-4CCB-A523-D7A15C590064}"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345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45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8A9E940-9346-456A-9A2D-ABE6F3B0263A}" type="slidenum">
              <a:rPr lang="en-AU" altLang="en-US" sz="1300">
                <a:latin typeface="Times New Roman" panose="02020603050405020304" pitchFamily="18" charset="0"/>
              </a:rPr>
              <a:pPr/>
              <a:t>97</a:t>
            </a:fld>
            <a:endParaRPr lang="en-AU" altLang="en-US" sz="1300">
              <a:latin typeface="Times New Roman" panose="02020603050405020304" pitchFamily="18" charset="0"/>
            </a:endParaRPr>
          </a:p>
        </p:txBody>
      </p:sp>
      <p:sp>
        <p:nvSpPr>
          <p:cNvPr id="234502" name="Rectangle 2"/>
          <p:cNvSpPr>
            <a:spLocks noGrp="1" noRot="1" noChangeAspect="1" noChangeArrowheads="1" noTextEdit="1"/>
          </p:cNvSpPr>
          <p:nvPr>
            <p:ph type="sldImg"/>
          </p:nvPr>
        </p:nvSpPr>
        <p:spPr>
          <a:ln/>
        </p:spPr>
      </p:sp>
      <p:sp>
        <p:nvSpPr>
          <p:cNvPr id="2345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55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52886C33-9044-4863-9270-2B6FBACCA0FF}"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355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55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0BD1471-026B-4338-BFB2-10E3E280BB37}" type="slidenum">
              <a:rPr lang="en-AU" altLang="en-US" sz="1300">
                <a:latin typeface="Times New Roman" panose="02020603050405020304" pitchFamily="18" charset="0"/>
              </a:rPr>
              <a:pPr/>
              <a:t>98</a:t>
            </a:fld>
            <a:endParaRPr lang="en-AU" altLang="en-US" sz="1300">
              <a:latin typeface="Times New Roman" panose="02020603050405020304" pitchFamily="18" charset="0"/>
            </a:endParaRPr>
          </a:p>
        </p:txBody>
      </p:sp>
      <p:sp>
        <p:nvSpPr>
          <p:cNvPr id="235526" name="Rectangle 2"/>
          <p:cNvSpPr>
            <a:spLocks noGrp="1" noRot="1" noChangeAspect="1" noChangeArrowheads="1" noTextEdit="1"/>
          </p:cNvSpPr>
          <p:nvPr>
            <p:ph type="sldImg"/>
          </p:nvPr>
        </p:nvSpPr>
        <p:spPr>
          <a:ln/>
        </p:spPr>
      </p:sp>
      <p:sp>
        <p:nvSpPr>
          <p:cNvPr id="235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65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F4852DD-0192-4852-921F-7EA710F4E5F1}"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365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65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A949658-5816-44F5-B3BA-2C6F82F4BFC1}" type="slidenum">
              <a:rPr lang="en-AU" altLang="en-US" sz="1300">
                <a:latin typeface="Times New Roman" panose="02020603050405020304" pitchFamily="18" charset="0"/>
              </a:rPr>
              <a:pPr/>
              <a:t>99</a:t>
            </a:fld>
            <a:endParaRPr lang="en-AU" altLang="en-US" sz="1300">
              <a:latin typeface="Times New Roman" panose="02020603050405020304" pitchFamily="18" charset="0"/>
            </a:endParaRPr>
          </a:p>
        </p:txBody>
      </p:sp>
      <p:sp>
        <p:nvSpPr>
          <p:cNvPr id="236550" name="Rectangle 2"/>
          <p:cNvSpPr>
            <a:spLocks noGrp="1" noRot="1" noChangeAspect="1" noChangeArrowheads="1" noTextEdit="1"/>
          </p:cNvSpPr>
          <p:nvPr>
            <p:ph type="sldImg"/>
          </p:nvPr>
        </p:nvSpPr>
        <p:spPr>
          <a:ln/>
        </p:spPr>
      </p:sp>
      <p:sp>
        <p:nvSpPr>
          <p:cNvPr id="2365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75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E86480B6-DAF4-46F4-B287-04CD709A0D6A}"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375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75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7D7CCEF9-DA22-4B08-A52A-903FDA0A2567}" type="slidenum">
              <a:rPr lang="en-AU" altLang="en-US" sz="1300">
                <a:latin typeface="Times New Roman" panose="02020603050405020304" pitchFamily="18" charset="0"/>
              </a:rPr>
              <a:pPr/>
              <a:t>100</a:t>
            </a:fld>
            <a:endParaRPr lang="en-AU" altLang="en-US" sz="1300">
              <a:latin typeface="Times New Roman" panose="02020603050405020304" pitchFamily="18" charset="0"/>
            </a:endParaRPr>
          </a:p>
        </p:txBody>
      </p:sp>
      <p:sp>
        <p:nvSpPr>
          <p:cNvPr id="237574" name="Rectangle 2"/>
          <p:cNvSpPr>
            <a:spLocks noGrp="1" noRot="1" noChangeAspect="1" noChangeArrowheads="1" noTextEdit="1"/>
          </p:cNvSpPr>
          <p:nvPr>
            <p:ph type="sldImg"/>
          </p:nvPr>
        </p:nvSpPr>
        <p:spPr>
          <a:ln/>
        </p:spPr>
      </p:sp>
      <p:sp>
        <p:nvSpPr>
          <p:cNvPr id="2375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85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15D18C34-9BC9-43E1-BD70-391F93096C1B}"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385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85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A2BB419-44C5-477F-BFF1-AA61DE7F314E}" type="slidenum">
              <a:rPr lang="en-AU" altLang="en-US" sz="1300">
                <a:latin typeface="Times New Roman" panose="02020603050405020304" pitchFamily="18" charset="0"/>
              </a:rPr>
              <a:pPr/>
              <a:t>101</a:t>
            </a:fld>
            <a:endParaRPr lang="en-AU" altLang="en-US" sz="1300">
              <a:latin typeface="Times New Roman" panose="02020603050405020304" pitchFamily="18" charset="0"/>
            </a:endParaRPr>
          </a:p>
        </p:txBody>
      </p:sp>
      <p:sp>
        <p:nvSpPr>
          <p:cNvPr id="238598" name="Rectangle 2"/>
          <p:cNvSpPr>
            <a:spLocks noGrp="1" noRot="1" noChangeAspect="1" noChangeArrowheads="1" noTextEdit="1"/>
          </p:cNvSpPr>
          <p:nvPr>
            <p:ph type="sldImg"/>
          </p:nvPr>
        </p:nvSpPr>
        <p:spPr>
          <a:ln/>
        </p:spPr>
      </p:sp>
      <p:sp>
        <p:nvSpPr>
          <p:cNvPr id="2385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396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CF22DBC-5861-464F-9FD6-47E29EC5213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396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96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6A6AD906-5C19-4F78-BCBD-6FE190F4A83F}" type="slidenum">
              <a:rPr lang="en-AU" altLang="en-US" sz="1300">
                <a:latin typeface="Times New Roman" panose="02020603050405020304" pitchFamily="18" charset="0"/>
              </a:rPr>
              <a:pPr/>
              <a:t>102</a:t>
            </a:fld>
            <a:endParaRPr lang="en-AU" altLang="en-US" sz="1300">
              <a:latin typeface="Times New Roman" panose="02020603050405020304" pitchFamily="18" charset="0"/>
            </a:endParaRPr>
          </a:p>
        </p:txBody>
      </p:sp>
      <p:sp>
        <p:nvSpPr>
          <p:cNvPr id="239622" name="Rectangle 2"/>
          <p:cNvSpPr>
            <a:spLocks noGrp="1" noRot="1" noChangeAspect="1" noChangeArrowheads="1" noTextEdit="1"/>
          </p:cNvSpPr>
          <p:nvPr>
            <p:ph type="sldImg"/>
          </p:nvPr>
        </p:nvSpPr>
        <p:spPr>
          <a:ln/>
        </p:spPr>
      </p:sp>
      <p:sp>
        <p:nvSpPr>
          <p:cNvPr id="2396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06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7D5F706-4218-4C22-9707-127A8405AB39}"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406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06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42127CB-AC2E-4888-AD7B-DAB7163A238D}" type="slidenum">
              <a:rPr lang="en-AU" altLang="en-US" sz="1300">
                <a:latin typeface="Times New Roman" panose="02020603050405020304" pitchFamily="18" charset="0"/>
              </a:rPr>
              <a:pPr/>
              <a:t>103</a:t>
            </a:fld>
            <a:endParaRPr lang="en-AU" altLang="en-US" sz="1300">
              <a:latin typeface="Times New Roman" panose="02020603050405020304" pitchFamily="18" charset="0"/>
            </a:endParaRPr>
          </a:p>
        </p:txBody>
      </p:sp>
      <p:sp>
        <p:nvSpPr>
          <p:cNvPr id="240646" name="Rectangle 2"/>
          <p:cNvSpPr>
            <a:spLocks noGrp="1" noRot="1" noChangeAspect="1" noChangeArrowheads="1" noTextEdit="1"/>
          </p:cNvSpPr>
          <p:nvPr>
            <p:ph type="sldImg"/>
          </p:nvPr>
        </p:nvSpPr>
        <p:spPr>
          <a:ln/>
        </p:spPr>
      </p:sp>
      <p:sp>
        <p:nvSpPr>
          <p:cNvPr id="2406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16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AA70F587-8EED-40C1-9767-DB8A4C8171F5}"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416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16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FE4DF69-78C6-40A4-A212-2A860CD2A928}" type="slidenum">
              <a:rPr lang="en-AU" altLang="en-US" sz="1300">
                <a:latin typeface="Times New Roman" panose="02020603050405020304" pitchFamily="18" charset="0"/>
              </a:rPr>
              <a:pPr/>
              <a:t>104</a:t>
            </a:fld>
            <a:endParaRPr lang="en-AU" altLang="en-US" sz="1300">
              <a:latin typeface="Times New Roman" panose="02020603050405020304" pitchFamily="18" charset="0"/>
            </a:endParaRPr>
          </a:p>
        </p:txBody>
      </p:sp>
      <p:sp>
        <p:nvSpPr>
          <p:cNvPr id="241670" name="Rectangle 2"/>
          <p:cNvSpPr>
            <a:spLocks noGrp="1" noRot="1" noChangeAspect="1" noChangeArrowheads="1" noTextEdit="1"/>
          </p:cNvSpPr>
          <p:nvPr>
            <p:ph type="sldImg"/>
          </p:nvPr>
        </p:nvSpPr>
        <p:spPr>
          <a:ln/>
        </p:spPr>
      </p:sp>
      <p:sp>
        <p:nvSpPr>
          <p:cNvPr id="2416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426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815702BD-C2F2-43F0-88B4-B22A9B7E5B23}" type="datetime3">
              <a:rPr lang="en-AU" altLang="en-US" sz="1300" smtClean="0">
                <a:latin typeface="Times New Roman" panose="02020603050405020304" pitchFamily="18" charset="0"/>
              </a:rPr>
              <a:pPr/>
              <a:t>3 March, 2020</a:t>
            </a:fld>
            <a:endParaRPr lang="en-AU" altLang="en-US" sz="1300">
              <a:latin typeface="Times New Roman" panose="02020603050405020304" pitchFamily="18" charset="0"/>
            </a:endParaRPr>
          </a:p>
        </p:txBody>
      </p:sp>
      <p:sp>
        <p:nvSpPr>
          <p:cNvPr id="2426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26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algn="ctr"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966788" eaLnBrk="0" fontAlgn="base" hangingPunct="0">
              <a:spcBef>
                <a:spcPct val="0"/>
              </a:spcBef>
              <a:spcAft>
                <a:spcPct val="0"/>
              </a:spcAft>
              <a:defRPr sz="1600">
                <a:solidFill>
                  <a:schemeClr val="tx1"/>
                </a:solidFill>
                <a:latin typeface="Arial" panose="020B0604020202020204" pitchFamily="34" charset="0"/>
              </a:defRPr>
            </a:lvl9pPr>
          </a:lstStyle>
          <a:p>
            <a:fld id="{CD401608-C25A-40D4-BAD4-3294637D5DA7}" type="slidenum">
              <a:rPr lang="en-AU" altLang="en-US" sz="1300">
                <a:latin typeface="Times New Roman" panose="02020603050405020304" pitchFamily="18" charset="0"/>
              </a:rPr>
              <a:pPr/>
              <a:t>105</a:t>
            </a:fld>
            <a:endParaRPr lang="en-AU" altLang="en-US" sz="1300">
              <a:latin typeface="Times New Roman" panose="02020603050405020304" pitchFamily="18" charset="0"/>
            </a:endParaRPr>
          </a:p>
        </p:txBody>
      </p:sp>
      <p:sp>
        <p:nvSpPr>
          <p:cNvPr id="242694" name="Rectangle 2"/>
          <p:cNvSpPr>
            <a:spLocks noGrp="1" noRot="1" noChangeAspect="1" noChangeArrowheads="1" noTextEdit="1"/>
          </p:cNvSpPr>
          <p:nvPr>
            <p:ph type="sldImg"/>
          </p:nvPr>
        </p:nvSpPr>
        <p:spPr>
          <a:ln/>
        </p:spPr>
      </p:sp>
      <p:sp>
        <p:nvSpPr>
          <p:cNvPr id="2426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w="9525">
            <a:noFill/>
            <a:miter lim="800000"/>
            <a:headEnd/>
            <a:tailEnd/>
          </a:ln>
        </p:spPr>
        <p:txBody>
          <a:bodyPr wrap="none" anchor="ctr"/>
          <a:lstStyle/>
          <a:p>
            <a:pPr>
              <a:defRPr/>
            </a:pPr>
            <a:endParaRPr lang="en-US">
              <a:latin typeface="Arial" charset="0"/>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w="9525">
            <a:noFill/>
            <a:miter lim="800000"/>
            <a:headEnd/>
            <a:tailEnd/>
          </a:ln>
        </p:spPr>
        <p:txBody>
          <a:bodyPr wrap="none" anchor="ctr"/>
          <a:lstStyle/>
          <a:p>
            <a:pPr>
              <a:defRPr/>
            </a:pPr>
            <a:endParaRPr lang="en-US">
              <a:latin typeface="Arial" charset="0"/>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w="9525">
            <a:noFill/>
            <a:miter lim="800000"/>
            <a:headEnd/>
            <a:tailEnd/>
          </a:ln>
        </p:spPr>
        <p:txBody>
          <a:bodyPr wrap="none" anchor="ctr"/>
          <a:lstStyle/>
          <a:p>
            <a:pPr>
              <a:defRPr/>
            </a:pPr>
            <a:endParaRPr lang="en-US">
              <a:latin typeface="Arial" charset="0"/>
            </a:endParaRPr>
          </a:p>
        </p:txBody>
      </p:sp>
      <p:sp>
        <p:nvSpPr>
          <p:cNvPr id="7" name="Rectangle 38"/>
          <p:cNvSpPr>
            <a:spLocks noChangeArrowheads="1"/>
          </p:cNvSpPr>
          <p:nvPr/>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p>
            <a:pPr>
              <a:defRPr/>
            </a:pPr>
            <a:endParaRPr lang="en-US">
              <a:latin typeface="Arial" charset="0"/>
            </a:endParaRPr>
          </a:p>
        </p:txBody>
      </p:sp>
      <p:sp>
        <p:nvSpPr>
          <p:cNvPr id="8" name="Rectangle 46"/>
          <p:cNvSpPr>
            <a:spLocks noChangeArrowheads="1"/>
          </p:cNvSpPr>
          <p:nvPr/>
        </p:nvSpPr>
        <p:spPr bwMode="auto">
          <a:xfrm>
            <a:off x="0" y="1125538"/>
            <a:ext cx="9144000" cy="17462"/>
          </a:xfrm>
          <a:prstGeom prst="rect">
            <a:avLst/>
          </a:prstGeom>
          <a:solidFill>
            <a:srgbClr val="FF0000"/>
          </a:solidFill>
          <a:ln w="9525">
            <a:noFill/>
            <a:miter lim="800000"/>
            <a:headEnd/>
            <a:tailEnd/>
          </a:ln>
        </p:spPr>
        <p:txBody>
          <a:bodyPr wrap="none" anchor="ctr"/>
          <a:lstStyle/>
          <a:p>
            <a:pPr>
              <a:defRPr/>
            </a:pPr>
            <a:endParaRPr lang="en-US">
              <a:latin typeface="Arial" charset="0"/>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w="9525">
            <a:noFill/>
            <a:miter lim="800000"/>
            <a:headEnd/>
            <a:tailEnd/>
          </a:ln>
        </p:spPr>
        <p:txBody>
          <a:bodyPr wrap="none" anchor="ctr"/>
          <a:lstStyle/>
          <a:p>
            <a:pPr>
              <a:defRPr/>
            </a:pPr>
            <a:endParaRPr lang="en-US">
              <a:latin typeface="Arial" charset="0"/>
            </a:endParaRPr>
          </a:p>
        </p:txBody>
      </p:sp>
      <p:pic>
        <p:nvPicPr>
          <p:cNvPr id="10" name="Picture 14" descr="MK Logo (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825" y="261938"/>
            <a:ext cx="1155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dirty="0">
                  <a:solidFill>
                    <a:schemeClr val="bg1"/>
                  </a:solidFill>
                  <a:latin typeface="Corbel" pitchFamily="34" charset="0"/>
                </a:rPr>
                <a:t>Computer Organization and Design</a:t>
              </a:r>
              <a:endParaRPr lang="en-US" sz="3000" b="1" cap="small" dirty="0">
                <a:solidFill>
                  <a:schemeClr val="bg1"/>
                </a:solidFill>
                <a:latin typeface="Corbel" pitchFamily="34"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p:spPr>
          <p:txBody>
            <a:bodyPr wrap="none">
              <a:spAutoFit/>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a:defRPr/>
              </a:pPr>
              <a:r>
                <a:rPr lang="en-GB" sz="2000">
                  <a:solidFill>
                    <a:schemeClr val="bg1"/>
                  </a:solidFill>
                </a:rPr>
                <a:t>The Hardware/Software Interface</a:t>
              </a:r>
              <a:endParaRPr lang="en-US" sz="2000">
                <a:solidFill>
                  <a:schemeClr val="bg1"/>
                </a:solidFill>
              </a:endParaRPr>
            </a:p>
          </p:txBody>
        </p:sp>
      </p:grpSp>
      <p:grpSp>
        <p:nvGrpSpPr>
          <p:cNvPr id="14" name="Group 16"/>
          <p:cNvGrpSpPr>
            <a:grpSpLocks/>
          </p:cNvGrpSpPr>
          <p:nvPr userDrawn="1"/>
        </p:nvGrpSpPr>
        <p:grpSpPr bwMode="auto">
          <a:xfrm>
            <a:off x="8004175" y="93663"/>
            <a:ext cx="935038" cy="935037"/>
            <a:chOff x="7956376" y="116632"/>
            <a:chExt cx="936104" cy="936104"/>
          </a:xfrm>
        </p:grpSpPr>
        <p:sp>
          <p:nvSpPr>
            <p:cNvPr id="15" name="32-Point Star 18"/>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headEnd/>
              <a:tailEnd/>
            </a:ln>
          </p:spPr>
          <p:txBody>
            <a:bodyPr/>
            <a:lstStyle/>
            <a:p>
              <a:pPr algn="l">
                <a:defRPr/>
              </a:pPr>
              <a:endParaRPr lang="en-US" sz="1800">
                <a:latin typeface="Arial" charset="0"/>
              </a:endParaRPr>
            </a:p>
          </p:txBody>
        </p:sp>
        <p:sp>
          <p:nvSpPr>
            <p:cNvPr id="16" name="TextBox 15"/>
            <p:cNvSpPr txBox="1">
              <a:spLocks noChangeArrowheads="1"/>
            </p:cNvSpPr>
            <p:nvPr userDrawn="1"/>
          </p:nvSpPr>
          <p:spPr bwMode="auto">
            <a:xfrm>
              <a:off x="8112128" y="262849"/>
              <a:ext cx="642081" cy="707243"/>
            </a:xfrm>
            <a:prstGeom prst="rect">
              <a:avLst/>
            </a:prstGeom>
            <a:noFill/>
            <a:ln>
              <a:noFill/>
            </a:ln>
          </p:spPr>
          <p:txBody>
            <a:bodyPr>
              <a:spAutoFit/>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a:defRPr/>
              </a:pPr>
              <a:r>
                <a:rPr lang="en-GB" sz="2000">
                  <a:solidFill>
                    <a:schemeClr val="bg1"/>
                  </a:solidFill>
                  <a:latin typeface="Arial Black" pitchFamily="34" charset="0"/>
                </a:rPr>
                <a:t>5</a:t>
              </a:r>
              <a:r>
                <a:rPr lang="en-GB" sz="2000" baseline="30000">
                  <a:solidFill>
                    <a:schemeClr val="bg1"/>
                  </a:solidFill>
                  <a:latin typeface="Arial Black" pitchFamily="34" charset="0"/>
                </a:rPr>
                <a:t>th</a:t>
              </a:r>
              <a:endParaRPr lang="en-GB" sz="2000">
                <a:solidFill>
                  <a:schemeClr val="bg1"/>
                </a:solidFill>
                <a:latin typeface="Arial Black" pitchFamily="34" charset="0"/>
              </a:endParaRPr>
            </a:p>
            <a:p>
              <a:pPr>
                <a:defRPr/>
              </a:pPr>
              <a:endParaRPr lang="en-US" sz="2000">
                <a:solidFill>
                  <a:schemeClr val="bg1"/>
                </a:solidFill>
                <a:latin typeface="Arial Black" pitchFamily="34"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p:spPr>
          <p:txBody>
            <a:bodyPr>
              <a:spAutoFit/>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a:defRPr/>
              </a:pPr>
              <a:r>
                <a:rPr lang="en-GB" sz="1400">
                  <a:solidFill>
                    <a:schemeClr val="bg1"/>
                  </a:solidFill>
                </a:rPr>
                <a:t>Edition</a:t>
              </a:r>
              <a:endParaRPr lang="en-US" sz="1400">
                <a:solidFill>
                  <a:schemeClr val="bg1"/>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3341686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r>
              <a:rPr lang="en-AU" altLang="en-US"/>
              <a:t>Chapter 4 — The Processor — </a:t>
            </a:r>
            <a:fld id="{0235E709-EFC9-48CD-B7D9-B1CBAA20C38A}" type="slidenum">
              <a:rPr lang="en-AU" altLang="en-US"/>
              <a:pPr/>
              <a:t>‹#›</a:t>
            </a:fld>
            <a:endParaRPr lang="en-AU" altLang="en-US"/>
          </a:p>
        </p:txBody>
      </p:sp>
    </p:spTree>
    <p:extLst>
      <p:ext uri="{BB962C8B-B14F-4D97-AF65-F5344CB8AC3E}">
        <p14:creationId xmlns:p14="http://schemas.microsoft.com/office/powerpoint/2010/main" val="852474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r>
              <a:rPr lang="en-AU" altLang="en-US"/>
              <a:t>Chapter 4 — The Processor — </a:t>
            </a:r>
            <a:fld id="{D14FD09F-9862-4910-B3EA-5F890759A421}" type="slidenum">
              <a:rPr lang="en-AU" altLang="en-US"/>
              <a:pPr/>
              <a:t>‹#›</a:t>
            </a:fld>
            <a:endParaRPr lang="en-AU" altLang="en-US"/>
          </a:p>
        </p:txBody>
      </p:sp>
    </p:spTree>
    <p:extLst>
      <p:ext uri="{BB962C8B-B14F-4D97-AF65-F5344CB8AC3E}">
        <p14:creationId xmlns:p14="http://schemas.microsoft.com/office/powerpoint/2010/main" val="376447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r>
              <a:rPr lang="en-AU" altLang="en-US"/>
              <a:t>Chapter 4 — The Processor — </a:t>
            </a:r>
            <a:fld id="{6A8B49D3-3C70-4BCC-B36E-6D5F977D9FC8}" type="slidenum">
              <a:rPr lang="en-AU" altLang="en-US"/>
              <a:pPr/>
              <a:t>‹#›</a:t>
            </a:fld>
            <a:endParaRPr lang="en-AU" altLang="en-US"/>
          </a:p>
        </p:txBody>
      </p:sp>
    </p:spTree>
    <p:extLst>
      <p:ext uri="{BB962C8B-B14F-4D97-AF65-F5344CB8AC3E}">
        <p14:creationId xmlns:p14="http://schemas.microsoft.com/office/powerpoint/2010/main" val="1473807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ftr" sz="quarter" idx="10"/>
          </p:nvPr>
        </p:nvSpPr>
        <p:spPr>
          <a:ln/>
        </p:spPr>
        <p:txBody>
          <a:bodyPr/>
          <a:lstStyle>
            <a:lvl1pPr>
              <a:defRPr/>
            </a:lvl1pPr>
          </a:lstStyle>
          <a:p>
            <a:r>
              <a:rPr lang="en-AU" altLang="en-US"/>
              <a:t>Chapter 4 — The Processor — </a:t>
            </a:r>
            <a:fld id="{DC855CBB-6935-48B5-8D7E-0D30F557E69F}" type="slidenum">
              <a:rPr lang="en-AU" altLang="en-US"/>
              <a:pPr/>
              <a:t>‹#›</a:t>
            </a:fld>
            <a:endParaRPr lang="en-AU" altLang="en-US"/>
          </a:p>
        </p:txBody>
      </p:sp>
    </p:spTree>
    <p:extLst>
      <p:ext uri="{BB962C8B-B14F-4D97-AF65-F5344CB8AC3E}">
        <p14:creationId xmlns:p14="http://schemas.microsoft.com/office/powerpoint/2010/main" val="1193751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ftr" sz="quarter" idx="10"/>
          </p:nvPr>
        </p:nvSpPr>
        <p:spPr>
          <a:ln/>
        </p:spPr>
        <p:txBody>
          <a:bodyPr/>
          <a:lstStyle>
            <a:lvl1pPr>
              <a:defRPr/>
            </a:lvl1pPr>
          </a:lstStyle>
          <a:p>
            <a:r>
              <a:rPr lang="en-AU" altLang="en-US"/>
              <a:t>Chapter 4 — The Processor — </a:t>
            </a:r>
            <a:fld id="{5D263FCF-B8FE-4538-9CD7-71ABD91FB137}" type="slidenum">
              <a:rPr lang="en-AU" altLang="en-US"/>
              <a:pPr/>
              <a:t>‹#›</a:t>
            </a:fld>
            <a:endParaRPr lang="en-AU" altLang="en-US"/>
          </a:p>
        </p:txBody>
      </p:sp>
    </p:spTree>
    <p:extLst>
      <p:ext uri="{BB962C8B-B14F-4D97-AF65-F5344CB8AC3E}">
        <p14:creationId xmlns:p14="http://schemas.microsoft.com/office/powerpoint/2010/main" val="85928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ftr" sz="quarter" idx="10"/>
          </p:nvPr>
        </p:nvSpPr>
        <p:spPr>
          <a:ln/>
        </p:spPr>
        <p:txBody>
          <a:bodyPr/>
          <a:lstStyle>
            <a:lvl1pPr>
              <a:defRPr/>
            </a:lvl1pPr>
          </a:lstStyle>
          <a:p>
            <a:r>
              <a:rPr lang="en-AU" altLang="en-US"/>
              <a:t>Chapter 4 — The Processor — </a:t>
            </a:r>
            <a:fld id="{3D310F2F-EE5D-4FF7-BB98-02CAF46DD723}" type="slidenum">
              <a:rPr lang="en-AU" altLang="en-US"/>
              <a:pPr/>
              <a:t>‹#›</a:t>
            </a:fld>
            <a:endParaRPr lang="en-AU" altLang="en-US"/>
          </a:p>
        </p:txBody>
      </p:sp>
    </p:spTree>
    <p:extLst>
      <p:ext uri="{BB962C8B-B14F-4D97-AF65-F5344CB8AC3E}">
        <p14:creationId xmlns:p14="http://schemas.microsoft.com/office/powerpoint/2010/main" val="788811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ftr" sz="quarter" idx="10"/>
          </p:nvPr>
        </p:nvSpPr>
        <p:spPr>
          <a:ln/>
        </p:spPr>
        <p:txBody>
          <a:bodyPr/>
          <a:lstStyle>
            <a:lvl1pPr>
              <a:defRPr/>
            </a:lvl1pPr>
          </a:lstStyle>
          <a:p>
            <a:r>
              <a:rPr lang="en-AU" altLang="en-US"/>
              <a:t>Chapter 4 — The Processor — </a:t>
            </a:r>
            <a:fld id="{0E609273-825E-481F-9A37-7C912DE105DD}" type="slidenum">
              <a:rPr lang="en-AU" altLang="en-US"/>
              <a:pPr/>
              <a:t>‹#›</a:t>
            </a:fld>
            <a:endParaRPr lang="en-AU" altLang="en-US"/>
          </a:p>
        </p:txBody>
      </p:sp>
    </p:spTree>
    <p:extLst>
      <p:ext uri="{BB962C8B-B14F-4D97-AF65-F5344CB8AC3E}">
        <p14:creationId xmlns:p14="http://schemas.microsoft.com/office/powerpoint/2010/main" val="242212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ftr" sz="quarter" idx="10"/>
          </p:nvPr>
        </p:nvSpPr>
        <p:spPr>
          <a:ln/>
        </p:spPr>
        <p:txBody>
          <a:bodyPr/>
          <a:lstStyle>
            <a:lvl1pPr>
              <a:defRPr/>
            </a:lvl1pPr>
          </a:lstStyle>
          <a:p>
            <a:r>
              <a:rPr lang="en-AU" altLang="en-US"/>
              <a:t>Chapter 4 — The Processor — </a:t>
            </a:r>
            <a:fld id="{E0B9168F-B9A9-4E8B-BFA2-FED13DC89F3D}" type="slidenum">
              <a:rPr lang="en-AU" altLang="en-US"/>
              <a:pPr/>
              <a:t>‹#›</a:t>
            </a:fld>
            <a:endParaRPr lang="en-AU" altLang="en-US"/>
          </a:p>
        </p:txBody>
      </p:sp>
    </p:spTree>
    <p:extLst>
      <p:ext uri="{BB962C8B-B14F-4D97-AF65-F5344CB8AC3E}">
        <p14:creationId xmlns:p14="http://schemas.microsoft.com/office/powerpoint/2010/main" val="1792759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r>
              <a:rPr lang="en-AU" altLang="en-US"/>
              <a:t>Chapter 4 — The Processor — </a:t>
            </a:r>
            <a:fld id="{16AD0487-283F-4DB0-B7A2-3012801D76E4}" type="slidenum">
              <a:rPr lang="en-AU" altLang="en-US"/>
              <a:pPr/>
              <a:t>‹#›</a:t>
            </a:fld>
            <a:endParaRPr lang="en-AU" altLang="en-US"/>
          </a:p>
        </p:txBody>
      </p:sp>
    </p:spTree>
    <p:extLst>
      <p:ext uri="{BB962C8B-B14F-4D97-AF65-F5344CB8AC3E}">
        <p14:creationId xmlns:p14="http://schemas.microsoft.com/office/powerpoint/2010/main" val="3232384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r>
              <a:rPr lang="en-AU" altLang="en-US"/>
              <a:t>Chapter 4 — The Processor — </a:t>
            </a:r>
            <a:fld id="{CEB57CE2-236A-4904-ABF4-08F914B87C8A}" type="slidenum">
              <a:rPr lang="en-AU" altLang="en-US"/>
              <a:pPr/>
              <a:t>‹#›</a:t>
            </a:fld>
            <a:endParaRPr lang="en-AU" altLang="en-US"/>
          </a:p>
        </p:txBody>
      </p:sp>
    </p:spTree>
    <p:extLst>
      <p:ext uri="{BB962C8B-B14F-4D97-AF65-F5344CB8AC3E}">
        <p14:creationId xmlns:p14="http://schemas.microsoft.com/office/powerpoint/2010/main" val="1568387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w="9525">
            <a:noFill/>
            <a:miter lim="800000"/>
            <a:headEnd/>
            <a:tailEnd/>
          </a:ln>
        </p:spPr>
        <p:txBody>
          <a:bodyPr wrap="none" anchor="ctr"/>
          <a:lstStyle/>
          <a:p>
            <a:pPr>
              <a:defRPr/>
            </a:pPr>
            <a:endParaRPr lang="en-US">
              <a:latin typeface="Arial" charset="0"/>
            </a:endParaRPr>
          </a:p>
        </p:txBody>
      </p:sp>
      <p:sp>
        <p:nvSpPr>
          <p:cNvPr id="1027" name="Rectangle 9"/>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en-US"/>
              <a:t>Click to edit Master title style</a:t>
            </a:r>
          </a:p>
        </p:txBody>
      </p:sp>
      <p:sp>
        <p:nvSpPr>
          <p:cNvPr id="1028" name="Rectangle 10"/>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lvl1pPr>
          </a:lstStyle>
          <a:p>
            <a:r>
              <a:rPr lang="en-AU" altLang="en-US"/>
              <a:t>Chapter 4 — The Processor — </a:t>
            </a:r>
            <a:fld id="{73A4E184-657D-4126-95CF-0252B158713A}" type="slidenum">
              <a:rPr lang="en-AU" altLang="en-US"/>
              <a:pPr/>
              <a:t>‹#›</a:t>
            </a:fld>
            <a:endParaRPr lang="en-AU" altLang="en-US"/>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w="9525">
            <a:noFill/>
            <a:miter lim="800000"/>
            <a:headEnd/>
            <a:tailEnd/>
          </a:ln>
        </p:spPr>
        <p:txBody>
          <a:bodyPr wrap="none" anchor="ctr"/>
          <a:lstStyle/>
          <a:p>
            <a:pPr>
              <a:defRPr/>
            </a:pPr>
            <a:endParaRPr lang="en-US">
              <a:latin typeface="Arial" charset="0"/>
            </a:endParaRPr>
          </a:p>
        </p:txBody>
      </p:sp>
      <p:pic>
        <p:nvPicPr>
          <p:cNvPr id="1031" name="Picture 7" descr="MK Logo.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270625"/>
            <a:ext cx="16192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0"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4/relationships/chartEx" Target="../charts/chartEx4.xml"/><Relationship Id="rId3" Type="http://schemas.openxmlformats.org/officeDocument/2006/relationships/image" Target="../media/image3.png"/><Relationship Id="rId7" Type="http://schemas.openxmlformats.org/officeDocument/2006/relationships/image" Target="../media/image5.png"/><Relationship Id="rId2" Type="http://schemas.microsoft.com/office/2014/relationships/chartEx" Target="../charts/chartEx1.xml"/><Relationship Id="rId1" Type="http://schemas.openxmlformats.org/officeDocument/2006/relationships/slideLayout" Target="../slideLayouts/slideLayout2.xml"/><Relationship Id="rId6" Type="http://schemas.microsoft.com/office/2014/relationships/chartEx" Target="../charts/chartEx3.xml"/><Relationship Id="rId5" Type="http://schemas.openxmlformats.org/officeDocument/2006/relationships/image" Target="../media/image4.png"/><Relationship Id="rId4" Type="http://schemas.microsoft.com/office/2014/relationships/chartEx" Target="../charts/chartEx2.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6362-5457-4429-AB35-D45DA8B0C7EC}"/>
              </a:ext>
            </a:extLst>
          </p:cNvPr>
          <p:cNvSpPr>
            <a:spLocks noGrp="1"/>
          </p:cNvSpPr>
          <p:nvPr>
            <p:ph type="title"/>
          </p:nvPr>
        </p:nvSpPr>
        <p:spPr/>
        <p:txBody>
          <a:bodyPr/>
          <a:lstStyle/>
          <a:p>
            <a:r>
              <a:rPr lang="en-CA" dirty="0"/>
              <a:t>Mid Term Stuff</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32F76D26-EC21-475D-B846-43AF701D2339}"/>
                  </a:ext>
                </a:extLst>
              </p:cNvPr>
              <p:cNvGraphicFramePr/>
              <p:nvPr>
                <p:extLst>
                  <p:ext uri="{D42A27DB-BD31-4B8C-83A1-F6EECF244321}">
                    <p14:modId xmlns:p14="http://schemas.microsoft.com/office/powerpoint/2010/main" val="4116760881"/>
                  </p:ext>
                </p:extLst>
              </p:nvPr>
            </p:nvGraphicFramePr>
            <p:xfrm>
              <a:off x="179512" y="1125538"/>
              <a:ext cx="4680520" cy="2519486"/>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32F76D26-EC21-475D-B846-43AF701D2339}"/>
                  </a:ext>
                </a:extLst>
              </p:cNvPr>
              <p:cNvPicPr>
                <a:picLocks noGrp="1" noRot="1" noChangeAspect="1" noMove="1" noResize="1" noEditPoints="1" noAdjustHandles="1" noChangeArrowheads="1" noChangeShapeType="1"/>
              </p:cNvPicPr>
              <p:nvPr/>
            </p:nvPicPr>
            <p:blipFill>
              <a:blip r:embed="rId3"/>
              <a:stretch>
                <a:fillRect/>
              </a:stretch>
            </p:blipFill>
            <p:spPr>
              <a:xfrm>
                <a:off x="179512" y="1125538"/>
                <a:ext cx="4680520" cy="2519486"/>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A9DBDE20-3780-41B8-A8D7-E70CAC7F42C0}"/>
                  </a:ext>
                </a:extLst>
              </p:cNvPr>
              <p:cNvGraphicFramePr/>
              <p:nvPr>
                <p:extLst>
                  <p:ext uri="{D42A27DB-BD31-4B8C-83A1-F6EECF244321}">
                    <p14:modId xmlns:p14="http://schemas.microsoft.com/office/powerpoint/2010/main" val="2720655493"/>
                  </p:ext>
                </p:extLst>
              </p:nvPr>
            </p:nvGraphicFramePr>
            <p:xfrm>
              <a:off x="5004048" y="1125537"/>
              <a:ext cx="4032448" cy="2375471"/>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6" name="Chart 5">
                <a:extLst>
                  <a:ext uri="{FF2B5EF4-FFF2-40B4-BE49-F238E27FC236}">
                    <a16:creationId xmlns:a16="http://schemas.microsoft.com/office/drawing/2014/main" id="{A9DBDE20-3780-41B8-A8D7-E70CAC7F42C0}"/>
                  </a:ext>
                </a:extLst>
              </p:cNvPr>
              <p:cNvPicPr>
                <a:picLocks noGrp="1" noRot="1" noChangeAspect="1" noMove="1" noResize="1" noEditPoints="1" noAdjustHandles="1" noChangeArrowheads="1" noChangeShapeType="1"/>
              </p:cNvPicPr>
              <p:nvPr/>
            </p:nvPicPr>
            <p:blipFill>
              <a:blip r:embed="rId5"/>
              <a:stretch>
                <a:fillRect/>
              </a:stretch>
            </p:blipFill>
            <p:spPr>
              <a:xfrm>
                <a:off x="5004048" y="1125537"/>
                <a:ext cx="4032448" cy="237547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367D227E-443E-4B89-ADCF-1E532C1AA4B3}"/>
                  </a:ext>
                </a:extLst>
              </p:cNvPr>
              <p:cNvGraphicFramePr/>
              <p:nvPr>
                <p:extLst>
                  <p:ext uri="{D42A27DB-BD31-4B8C-83A1-F6EECF244321}">
                    <p14:modId xmlns:p14="http://schemas.microsoft.com/office/powerpoint/2010/main" val="2372540340"/>
                  </p:ext>
                </p:extLst>
              </p:nvPr>
            </p:nvGraphicFramePr>
            <p:xfrm>
              <a:off x="107504" y="3675465"/>
              <a:ext cx="4464496" cy="3070547"/>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7" name="Chart 6">
                <a:extLst>
                  <a:ext uri="{FF2B5EF4-FFF2-40B4-BE49-F238E27FC236}">
                    <a16:creationId xmlns:a16="http://schemas.microsoft.com/office/drawing/2014/main" id="{367D227E-443E-4B89-ADCF-1E532C1AA4B3}"/>
                  </a:ext>
                </a:extLst>
              </p:cNvPr>
              <p:cNvPicPr>
                <a:picLocks noGrp="1" noRot="1" noChangeAspect="1" noMove="1" noResize="1" noEditPoints="1" noAdjustHandles="1" noChangeArrowheads="1" noChangeShapeType="1"/>
              </p:cNvPicPr>
              <p:nvPr/>
            </p:nvPicPr>
            <p:blipFill>
              <a:blip r:embed="rId7"/>
              <a:stretch>
                <a:fillRect/>
              </a:stretch>
            </p:blipFill>
            <p:spPr>
              <a:xfrm>
                <a:off x="107504" y="3675465"/>
                <a:ext cx="4464496" cy="307054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2D1B2BDF-7A9B-4AA0-BEA4-7B27B4A9F5F5}"/>
                  </a:ext>
                </a:extLst>
              </p:cNvPr>
              <p:cNvGraphicFramePr/>
              <p:nvPr>
                <p:extLst>
                  <p:ext uri="{D42A27DB-BD31-4B8C-83A1-F6EECF244321}">
                    <p14:modId xmlns:p14="http://schemas.microsoft.com/office/powerpoint/2010/main" val="4139154974"/>
                  </p:ext>
                </p:extLst>
              </p:nvPr>
            </p:nvGraphicFramePr>
            <p:xfrm>
              <a:off x="4656180" y="4124553"/>
              <a:ext cx="4355951" cy="2621459"/>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8" name="Chart 7">
                <a:extLst>
                  <a:ext uri="{FF2B5EF4-FFF2-40B4-BE49-F238E27FC236}">
                    <a16:creationId xmlns:a16="http://schemas.microsoft.com/office/drawing/2014/main" id="{2D1B2BDF-7A9B-4AA0-BEA4-7B27B4A9F5F5}"/>
                  </a:ext>
                </a:extLst>
              </p:cNvPr>
              <p:cNvPicPr>
                <a:picLocks noGrp="1" noRot="1" noChangeAspect="1" noMove="1" noResize="1" noEditPoints="1" noAdjustHandles="1" noChangeArrowheads="1" noChangeShapeType="1"/>
              </p:cNvPicPr>
              <p:nvPr/>
            </p:nvPicPr>
            <p:blipFill>
              <a:blip r:embed="rId9"/>
              <a:stretch>
                <a:fillRect/>
              </a:stretch>
            </p:blipFill>
            <p:spPr>
              <a:xfrm>
                <a:off x="4656180" y="4124553"/>
                <a:ext cx="4355951" cy="2621459"/>
              </a:xfrm>
              <a:prstGeom prst="rect">
                <a:avLst/>
              </a:prstGeom>
            </p:spPr>
          </p:pic>
        </mc:Fallback>
      </mc:AlternateContent>
    </p:spTree>
    <p:extLst>
      <p:ext uri="{BB962C8B-B14F-4D97-AF65-F5344CB8AC3E}">
        <p14:creationId xmlns:p14="http://schemas.microsoft.com/office/powerpoint/2010/main" val="127183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6F7CED8-34E0-4796-87EF-FFFF523B0376}" type="slidenum">
              <a:rPr lang="en-AU" altLang="en-US" sz="1400"/>
              <a:pPr/>
              <a:t>10</a:t>
            </a:fld>
            <a:endParaRPr lang="en-AU" altLang="en-US" sz="1400"/>
          </a:p>
        </p:txBody>
      </p:sp>
      <p:sp>
        <p:nvSpPr>
          <p:cNvPr id="11267" name="Rectangle 2"/>
          <p:cNvSpPr>
            <a:spLocks noGrp="1" noChangeArrowheads="1"/>
          </p:cNvSpPr>
          <p:nvPr>
            <p:ph type="title"/>
          </p:nvPr>
        </p:nvSpPr>
        <p:spPr/>
        <p:txBody>
          <a:bodyPr/>
          <a:lstStyle/>
          <a:p>
            <a:pPr eaLnBrk="1" hangingPunct="1"/>
            <a:r>
              <a:rPr lang="en-US" altLang="en-US"/>
              <a:t>Sequential Elements</a:t>
            </a:r>
            <a:endParaRPr lang="en-AU" altLang="en-US"/>
          </a:p>
        </p:txBody>
      </p:sp>
      <p:sp>
        <p:nvSpPr>
          <p:cNvPr id="11268" name="Rectangle 3"/>
          <p:cNvSpPr>
            <a:spLocks noGrp="1" noChangeArrowheads="1"/>
          </p:cNvSpPr>
          <p:nvPr>
            <p:ph type="body" idx="1"/>
          </p:nvPr>
        </p:nvSpPr>
        <p:spPr>
          <a:xfrm>
            <a:off x="684213" y="1125538"/>
            <a:ext cx="8270875" cy="2765425"/>
          </a:xfrm>
        </p:spPr>
        <p:txBody>
          <a:bodyPr/>
          <a:lstStyle/>
          <a:p>
            <a:pPr eaLnBrk="1" hangingPunct="1"/>
            <a:r>
              <a:rPr lang="en-US" altLang="en-US"/>
              <a:t>Register: stores data in a circuit</a:t>
            </a:r>
          </a:p>
          <a:p>
            <a:pPr lvl="1" eaLnBrk="1" hangingPunct="1"/>
            <a:r>
              <a:rPr lang="en-US" altLang="en-US"/>
              <a:t>Uses a clock signal to determine when to update the stored value</a:t>
            </a:r>
          </a:p>
          <a:p>
            <a:pPr lvl="1" eaLnBrk="1" hangingPunct="1"/>
            <a:r>
              <a:rPr lang="en-US" altLang="en-US"/>
              <a:t>Edge-triggered: update when Clk changes from 0 to 1</a:t>
            </a:r>
            <a:endParaRPr lang="en-AU" altLang="en-US"/>
          </a:p>
        </p:txBody>
      </p:sp>
      <p:grpSp>
        <p:nvGrpSpPr>
          <p:cNvPr id="11269" name="Group 4"/>
          <p:cNvGrpSpPr>
            <a:grpSpLocks/>
          </p:cNvGrpSpPr>
          <p:nvPr/>
        </p:nvGrpSpPr>
        <p:grpSpPr bwMode="auto">
          <a:xfrm>
            <a:off x="755650" y="4365625"/>
            <a:ext cx="2090738" cy="1223963"/>
            <a:chOff x="657" y="2296"/>
            <a:chExt cx="1317" cy="771"/>
          </a:xfrm>
        </p:grpSpPr>
        <p:sp>
          <p:nvSpPr>
            <p:cNvPr id="11300" name="Rectangle 5"/>
            <p:cNvSpPr>
              <a:spLocks noChangeArrowheads="1"/>
            </p:cNvSpPr>
            <p:nvPr/>
          </p:nvSpPr>
          <p:spPr bwMode="auto">
            <a:xfrm>
              <a:off x="1111" y="2296"/>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11301" name="Line 6"/>
            <p:cNvSpPr>
              <a:spLocks noChangeShapeType="1"/>
            </p:cNvSpPr>
            <p:nvPr/>
          </p:nvSpPr>
          <p:spPr bwMode="auto">
            <a:xfrm>
              <a:off x="975"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1302" name="Line 7"/>
            <p:cNvSpPr>
              <a:spLocks noChangeShapeType="1"/>
            </p:cNvSpPr>
            <p:nvPr/>
          </p:nvSpPr>
          <p:spPr bwMode="auto">
            <a:xfrm>
              <a:off x="975" y="288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303" name="Line 8"/>
            <p:cNvSpPr>
              <a:spLocks noChangeShapeType="1"/>
            </p:cNvSpPr>
            <p:nvPr/>
          </p:nvSpPr>
          <p:spPr bwMode="auto">
            <a:xfrm>
              <a:off x="1610"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1304" name="Text Box 9"/>
            <p:cNvSpPr txBox="1">
              <a:spLocks noChangeArrowheads="1"/>
            </p:cNvSpPr>
            <p:nvPr/>
          </p:nvSpPr>
          <p:spPr bwMode="auto">
            <a:xfrm>
              <a:off x="748" y="2345"/>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D</a:t>
              </a:r>
              <a:endParaRPr lang="en-AU" altLang="en-US" sz="1800"/>
            </a:p>
          </p:txBody>
        </p:sp>
        <p:sp>
          <p:nvSpPr>
            <p:cNvPr id="11305" name="Text Box 10"/>
            <p:cNvSpPr txBox="1">
              <a:spLocks noChangeArrowheads="1"/>
            </p:cNvSpPr>
            <p:nvPr/>
          </p:nvSpPr>
          <p:spPr bwMode="auto">
            <a:xfrm>
              <a:off x="657" y="275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Clk</a:t>
              </a:r>
              <a:endParaRPr lang="en-AU" altLang="en-US" sz="1800"/>
            </a:p>
          </p:txBody>
        </p:sp>
        <p:sp>
          <p:nvSpPr>
            <p:cNvPr id="11306" name="Text Box 11"/>
            <p:cNvSpPr txBox="1">
              <a:spLocks noChangeArrowheads="1"/>
            </p:cNvSpPr>
            <p:nvPr/>
          </p:nvSpPr>
          <p:spPr bwMode="auto">
            <a:xfrm>
              <a:off x="1746" y="2345"/>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Q</a:t>
              </a:r>
              <a:endParaRPr lang="en-AU" altLang="en-US" sz="1800"/>
            </a:p>
          </p:txBody>
        </p:sp>
        <p:sp>
          <p:nvSpPr>
            <p:cNvPr id="11307" name="Line 12"/>
            <p:cNvSpPr>
              <a:spLocks noChangeShapeType="1"/>
            </p:cNvSpPr>
            <p:nvPr/>
          </p:nvSpPr>
          <p:spPr bwMode="auto">
            <a:xfrm>
              <a:off x="1111" y="2840"/>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308" name="Line 13"/>
            <p:cNvSpPr>
              <a:spLocks noChangeShapeType="1"/>
            </p:cNvSpPr>
            <p:nvPr/>
          </p:nvSpPr>
          <p:spPr bwMode="auto">
            <a:xfrm flipV="1">
              <a:off x="1111" y="2886"/>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grpSp>
      <p:grpSp>
        <p:nvGrpSpPr>
          <p:cNvPr id="11270" name="Group 44"/>
          <p:cNvGrpSpPr>
            <a:grpSpLocks/>
          </p:cNvGrpSpPr>
          <p:nvPr/>
        </p:nvGrpSpPr>
        <p:grpSpPr bwMode="auto">
          <a:xfrm>
            <a:off x="3419475" y="4005263"/>
            <a:ext cx="4775200" cy="1800225"/>
            <a:chOff x="2154" y="2523"/>
            <a:chExt cx="3008" cy="1134"/>
          </a:xfrm>
        </p:grpSpPr>
        <p:sp>
          <p:nvSpPr>
            <p:cNvPr id="11271" name="Line 18"/>
            <p:cNvSpPr>
              <a:spLocks noChangeShapeType="1"/>
            </p:cNvSpPr>
            <p:nvPr/>
          </p:nvSpPr>
          <p:spPr bwMode="auto">
            <a:xfrm>
              <a:off x="2712"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72" name="Line 19"/>
            <p:cNvSpPr>
              <a:spLocks noChangeShapeType="1"/>
            </p:cNvSpPr>
            <p:nvPr/>
          </p:nvSpPr>
          <p:spPr bwMode="auto">
            <a:xfrm>
              <a:off x="2712"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73" name="Line 20"/>
            <p:cNvSpPr>
              <a:spLocks noChangeShapeType="1"/>
            </p:cNvSpPr>
            <p:nvPr/>
          </p:nvSpPr>
          <p:spPr bwMode="auto">
            <a:xfrm>
              <a:off x="3256"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74" name="Line 21"/>
            <p:cNvSpPr>
              <a:spLocks noChangeShapeType="1"/>
            </p:cNvSpPr>
            <p:nvPr/>
          </p:nvSpPr>
          <p:spPr bwMode="auto">
            <a:xfrm>
              <a:off x="3256"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75" name="Line 22"/>
            <p:cNvSpPr>
              <a:spLocks noChangeShapeType="1"/>
            </p:cNvSpPr>
            <p:nvPr/>
          </p:nvSpPr>
          <p:spPr bwMode="auto">
            <a:xfrm>
              <a:off x="2531" y="2795"/>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76" name="Line 23"/>
            <p:cNvSpPr>
              <a:spLocks noChangeShapeType="1"/>
            </p:cNvSpPr>
            <p:nvPr/>
          </p:nvSpPr>
          <p:spPr bwMode="auto">
            <a:xfrm>
              <a:off x="3801"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77" name="Line 24"/>
            <p:cNvSpPr>
              <a:spLocks noChangeShapeType="1"/>
            </p:cNvSpPr>
            <p:nvPr/>
          </p:nvSpPr>
          <p:spPr bwMode="auto">
            <a:xfrm>
              <a:off x="3801"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78" name="Line 25"/>
            <p:cNvSpPr>
              <a:spLocks noChangeShapeType="1"/>
            </p:cNvSpPr>
            <p:nvPr/>
          </p:nvSpPr>
          <p:spPr bwMode="auto">
            <a:xfrm>
              <a:off x="4345"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79" name="Line 26"/>
            <p:cNvSpPr>
              <a:spLocks noChangeShapeType="1"/>
            </p:cNvSpPr>
            <p:nvPr/>
          </p:nvSpPr>
          <p:spPr bwMode="auto">
            <a:xfrm>
              <a:off x="4345"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80" name="Line 27"/>
            <p:cNvSpPr>
              <a:spLocks noChangeShapeType="1"/>
            </p:cNvSpPr>
            <p:nvPr/>
          </p:nvSpPr>
          <p:spPr bwMode="auto">
            <a:xfrm>
              <a:off x="4889"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81" name="Line 28"/>
            <p:cNvSpPr>
              <a:spLocks noChangeShapeType="1"/>
            </p:cNvSpPr>
            <p:nvPr/>
          </p:nvSpPr>
          <p:spPr bwMode="auto">
            <a:xfrm flipV="1">
              <a:off x="4890" y="2613"/>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82" name="Line 29"/>
            <p:cNvSpPr>
              <a:spLocks noChangeShapeType="1"/>
            </p:cNvSpPr>
            <p:nvPr/>
          </p:nvSpPr>
          <p:spPr bwMode="auto">
            <a:xfrm>
              <a:off x="2531" y="3657"/>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1283" name="Line 30"/>
            <p:cNvSpPr>
              <a:spLocks noChangeShapeType="1"/>
            </p:cNvSpPr>
            <p:nvPr/>
          </p:nvSpPr>
          <p:spPr bwMode="auto">
            <a:xfrm flipV="1">
              <a:off x="2531" y="2523"/>
              <a:ext cx="0" cy="1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284" name="Text Box 31"/>
            <p:cNvSpPr txBox="1">
              <a:spLocks noChangeArrowheads="1"/>
            </p:cNvSpPr>
            <p:nvPr/>
          </p:nvSpPr>
          <p:spPr bwMode="auto">
            <a:xfrm>
              <a:off x="2154" y="2617"/>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a:t>Clk</a:t>
              </a:r>
              <a:endParaRPr lang="en-AU" altLang="en-US"/>
            </a:p>
          </p:txBody>
        </p:sp>
        <p:sp>
          <p:nvSpPr>
            <p:cNvPr id="11285" name="Text Box 32"/>
            <p:cNvSpPr txBox="1">
              <a:spLocks noChangeArrowheads="1"/>
            </p:cNvSpPr>
            <p:nvPr/>
          </p:nvSpPr>
          <p:spPr bwMode="auto">
            <a:xfrm>
              <a:off x="2154" y="2949"/>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a:t>D</a:t>
              </a:r>
              <a:endParaRPr lang="en-AU" altLang="en-US"/>
            </a:p>
          </p:txBody>
        </p:sp>
        <p:sp>
          <p:nvSpPr>
            <p:cNvPr id="11286" name="Text Box 33"/>
            <p:cNvSpPr txBox="1">
              <a:spLocks noChangeArrowheads="1"/>
            </p:cNvSpPr>
            <p:nvPr/>
          </p:nvSpPr>
          <p:spPr bwMode="auto">
            <a:xfrm>
              <a:off x="2154" y="3297"/>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a:t>Q</a:t>
              </a:r>
              <a:endParaRPr lang="en-AU" altLang="en-US"/>
            </a:p>
          </p:txBody>
        </p:sp>
        <p:sp>
          <p:nvSpPr>
            <p:cNvPr id="11287" name="Freeform 34"/>
            <p:cNvSpPr>
              <a:spLocks/>
            </p:cNvSpPr>
            <p:nvPr/>
          </p:nvSpPr>
          <p:spPr bwMode="auto">
            <a:xfrm>
              <a:off x="2531" y="2976"/>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en-CA"/>
            </a:p>
          </p:txBody>
        </p:sp>
        <p:sp>
          <p:nvSpPr>
            <p:cNvPr id="11288" name="Freeform 35"/>
            <p:cNvSpPr>
              <a:spLocks/>
            </p:cNvSpPr>
            <p:nvPr/>
          </p:nvSpPr>
          <p:spPr bwMode="auto">
            <a:xfrm>
              <a:off x="3166" y="2976"/>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en-CA"/>
            </a:p>
          </p:txBody>
        </p:sp>
        <p:sp>
          <p:nvSpPr>
            <p:cNvPr id="11289" name="Freeform 36"/>
            <p:cNvSpPr>
              <a:spLocks/>
            </p:cNvSpPr>
            <p:nvPr/>
          </p:nvSpPr>
          <p:spPr bwMode="auto">
            <a:xfrm>
              <a:off x="3892"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en-CA"/>
            </a:p>
          </p:txBody>
        </p:sp>
        <p:sp>
          <p:nvSpPr>
            <p:cNvPr id="11290" name="Freeform 37"/>
            <p:cNvSpPr>
              <a:spLocks/>
            </p:cNvSpPr>
            <p:nvPr/>
          </p:nvSpPr>
          <p:spPr bwMode="auto">
            <a:xfrm>
              <a:off x="2803"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en-CA"/>
            </a:p>
          </p:txBody>
        </p:sp>
        <p:sp>
          <p:nvSpPr>
            <p:cNvPr id="11291" name="Freeform 38"/>
            <p:cNvSpPr>
              <a:spLocks/>
            </p:cNvSpPr>
            <p:nvPr/>
          </p:nvSpPr>
          <p:spPr bwMode="auto">
            <a:xfrm>
              <a:off x="2531" y="3340"/>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en-CA"/>
            </a:p>
          </p:txBody>
        </p:sp>
        <p:sp>
          <p:nvSpPr>
            <p:cNvPr id="11292" name="Freeform 39"/>
            <p:cNvSpPr>
              <a:spLocks/>
            </p:cNvSpPr>
            <p:nvPr/>
          </p:nvSpPr>
          <p:spPr bwMode="auto">
            <a:xfrm>
              <a:off x="2712"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1293" name="Freeform 40"/>
            <p:cNvSpPr>
              <a:spLocks/>
            </p:cNvSpPr>
            <p:nvPr/>
          </p:nvSpPr>
          <p:spPr bwMode="auto">
            <a:xfrm>
              <a:off x="3801"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1294" name="Freeform 41"/>
            <p:cNvSpPr>
              <a:spLocks/>
            </p:cNvSpPr>
            <p:nvPr/>
          </p:nvSpPr>
          <p:spPr bwMode="auto">
            <a:xfrm>
              <a:off x="4980" y="3339"/>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en-CA"/>
            </a:p>
          </p:txBody>
        </p:sp>
        <p:sp>
          <p:nvSpPr>
            <p:cNvPr id="11295" name="Freeform 42"/>
            <p:cNvSpPr>
              <a:spLocks/>
            </p:cNvSpPr>
            <p:nvPr/>
          </p:nvSpPr>
          <p:spPr bwMode="auto">
            <a:xfrm>
              <a:off x="4255" y="2976"/>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en-CA"/>
            </a:p>
          </p:txBody>
        </p:sp>
        <p:sp>
          <p:nvSpPr>
            <p:cNvPr id="11296" name="Freeform 43"/>
            <p:cNvSpPr>
              <a:spLocks/>
            </p:cNvSpPr>
            <p:nvPr/>
          </p:nvSpPr>
          <p:spPr bwMode="auto">
            <a:xfrm>
              <a:off x="4890"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1297" name="Line 15"/>
            <p:cNvSpPr>
              <a:spLocks noChangeShapeType="1"/>
            </p:cNvSpPr>
            <p:nvPr/>
          </p:nvSpPr>
          <p:spPr bwMode="auto">
            <a:xfrm>
              <a:off x="2712"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sp>
          <p:nvSpPr>
            <p:cNvPr id="11298" name="Line 16"/>
            <p:cNvSpPr>
              <a:spLocks noChangeShapeType="1"/>
            </p:cNvSpPr>
            <p:nvPr/>
          </p:nvSpPr>
          <p:spPr bwMode="auto">
            <a:xfrm>
              <a:off x="3801"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sp>
          <p:nvSpPr>
            <p:cNvPr id="11299" name="Line 17"/>
            <p:cNvSpPr>
              <a:spLocks noChangeShapeType="1"/>
            </p:cNvSpPr>
            <p:nvPr/>
          </p:nvSpPr>
          <p:spPr bwMode="auto">
            <a:xfrm>
              <a:off x="4889" y="2523"/>
              <a:ext cx="1"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F8D15A1B-9FFD-42CD-BC79-871D14954D38}" type="slidenum">
              <a:rPr lang="en-AU" altLang="en-US" sz="1400"/>
              <a:pPr/>
              <a:t>100</a:t>
            </a:fld>
            <a:endParaRPr lang="en-AU" altLang="en-US" sz="1400"/>
          </a:p>
        </p:txBody>
      </p:sp>
      <p:pic>
        <p:nvPicPr>
          <p:cNvPr id="96259" name="Picture 6" descr="f04-6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349500"/>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Rectangle 2"/>
          <p:cNvSpPr>
            <a:spLocks noGrp="1" noChangeArrowheads="1"/>
          </p:cNvSpPr>
          <p:nvPr>
            <p:ph type="title"/>
          </p:nvPr>
        </p:nvSpPr>
        <p:spPr/>
        <p:txBody>
          <a:bodyPr/>
          <a:lstStyle/>
          <a:p>
            <a:pPr eaLnBrk="1" hangingPunct="1"/>
            <a:r>
              <a:rPr lang="en-US" altLang="en-US"/>
              <a:t>2-Bit Predictor</a:t>
            </a:r>
            <a:endParaRPr lang="en-AU" altLang="en-US"/>
          </a:p>
        </p:txBody>
      </p:sp>
      <p:sp>
        <p:nvSpPr>
          <p:cNvPr id="96261" name="Rectangle 3"/>
          <p:cNvSpPr>
            <a:spLocks noGrp="1" noChangeArrowheads="1"/>
          </p:cNvSpPr>
          <p:nvPr>
            <p:ph type="body" idx="1"/>
          </p:nvPr>
        </p:nvSpPr>
        <p:spPr/>
        <p:txBody>
          <a:bodyPr/>
          <a:lstStyle/>
          <a:p>
            <a:pPr eaLnBrk="1" hangingPunct="1"/>
            <a:r>
              <a:rPr lang="en-US" altLang="en-US"/>
              <a:t>Only change prediction on two successive mispredictions</a:t>
            </a:r>
            <a:endParaRPr lang="en-AU"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56EDE74-6E61-478C-8651-7D655A470703}" type="slidenum">
              <a:rPr lang="en-AU" altLang="en-US" sz="1400"/>
              <a:pPr/>
              <a:t>101</a:t>
            </a:fld>
            <a:endParaRPr lang="en-AU" altLang="en-US" sz="1400"/>
          </a:p>
        </p:txBody>
      </p:sp>
      <p:sp>
        <p:nvSpPr>
          <p:cNvPr id="97283" name="Rectangle 2"/>
          <p:cNvSpPr>
            <a:spLocks noGrp="1" noChangeArrowheads="1"/>
          </p:cNvSpPr>
          <p:nvPr>
            <p:ph type="title"/>
          </p:nvPr>
        </p:nvSpPr>
        <p:spPr/>
        <p:txBody>
          <a:bodyPr/>
          <a:lstStyle/>
          <a:p>
            <a:pPr eaLnBrk="1" hangingPunct="1"/>
            <a:r>
              <a:rPr lang="en-US" altLang="en-US"/>
              <a:t>Calculating the Branch Target</a:t>
            </a:r>
            <a:endParaRPr lang="en-AU" altLang="en-US"/>
          </a:p>
        </p:txBody>
      </p:sp>
      <p:sp>
        <p:nvSpPr>
          <p:cNvPr id="97284" name="Rectangle 3"/>
          <p:cNvSpPr>
            <a:spLocks noGrp="1" noChangeArrowheads="1"/>
          </p:cNvSpPr>
          <p:nvPr>
            <p:ph type="body" idx="1"/>
          </p:nvPr>
        </p:nvSpPr>
        <p:spPr/>
        <p:txBody>
          <a:bodyPr/>
          <a:lstStyle/>
          <a:p>
            <a:pPr eaLnBrk="1" hangingPunct="1"/>
            <a:r>
              <a:rPr lang="en-US" altLang="en-US"/>
              <a:t>Even with predictor, still need to calculate the target address</a:t>
            </a:r>
          </a:p>
          <a:p>
            <a:pPr lvl="1" eaLnBrk="1" hangingPunct="1"/>
            <a:r>
              <a:rPr lang="en-US" altLang="en-US"/>
              <a:t>1-cycle penalty for a taken branch</a:t>
            </a:r>
          </a:p>
          <a:p>
            <a:pPr eaLnBrk="1" hangingPunct="1"/>
            <a:r>
              <a:rPr lang="en-US" altLang="en-US"/>
              <a:t>Branch target buffer</a:t>
            </a:r>
          </a:p>
          <a:p>
            <a:pPr lvl="1" eaLnBrk="1" hangingPunct="1"/>
            <a:r>
              <a:rPr lang="en-US" altLang="en-US"/>
              <a:t>Cache of target addresses</a:t>
            </a:r>
          </a:p>
          <a:p>
            <a:pPr lvl="1" eaLnBrk="1" hangingPunct="1"/>
            <a:r>
              <a:rPr lang="en-US" altLang="en-US"/>
              <a:t>Indexed by PC when instruction fetched</a:t>
            </a:r>
          </a:p>
          <a:p>
            <a:pPr lvl="2" eaLnBrk="1" hangingPunct="1"/>
            <a:r>
              <a:rPr lang="en-US" altLang="en-US"/>
              <a:t>If hit and instruction is branch predicted taken, can fetch target immediately</a:t>
            </a:r>
            <a:endParaRPr lang="en-AU"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3723E5F-F79F-41E3-AC78-FC3F4F870FF7}" type="slidenum">
              <a:rPr lang="en-AU" altLang="en-US" sz="1400"/>
              <a:pPr/>
              <a:t>102</a:t>
            </a:fld>
            <a:endParaRPr lang="en-AU" altLang="en-US" sz="1400"/>
          </a:p>
        </p:txBody>
      </p:sp>
      <p:sp>
        <p:nvSpPr>
          <p:cNvPr id="98307" name="Rectangle 2"/>
          <p:cNvSpPr>
            <a:spLocks noGrp="1" noChangeArrowheads="1"/>
          </p:cNvSpPr>
          <p:nvPr>
            <p:ph type="title"/>
          </p:nvPr>
        </p:nvSpPr>
        <p:spPr/>
        <p:txBody>
          <a:bodyPr/>
          <a:lstStyle/>
          <a:p>
            <a:pPr eaLnBrk="1" hangingPunct="1"/>
            <a:r>
              <a:rPr lang="en-US" altLang="en-US"/>
              <a:t>Exceptions and Interrupts</a:t>
            </a:r>
            <a:endParaRPr lang="en-AU" altLang="en-US"/>
          </a:p>
        </p:txBody>
      </p:sp>
      <p:sp>
        <p:nvSpPr>
          <p:cNvPr id="98308" name="Rectangle 3"/>
          <p:cNvSpPr>
            <a:spLocks noGrp="1" noChangeArrowheads="1"/>
          </p:cNvSpPr>
          <p:nvPr>
            <p:ph type="body" idx="1"/>
          </p:nvPr>
        </p:nvSpPr>
        <p:spPr/>
        <p:txBody>
          <a:bodyPr/>
          <a:lstStyle/>
          <a:p>
            <a:pPr eaLnBrk="1" hangingPunct="1"/>
            <a:r>
              <a:rPr lang="en-US" altLang="en-US" sz="2800"/>
              <a:t>“Unexpected” events requiring change</a:t>
            </a:r>
            <a:br>
              <a:rPr lang="en-US" altLang="en-US" sz="2800"/>
            </a:br>
            <a:r>
              <a:rPr lang="en-US" altLang="en-US" sz="2800"/>
              <a:t>in flow of control</a:t>
            </a:r>
          </a:p>
          <a:p>
            <a:pPr lvl="1" eaLnBrk="1" hangingPunct="1"/>
            <a:r>
              <a:rPr lang="en-US" altLang="en-US" sz="2400"/>
              <a:t>Different ISAs use the terms differently</a:t>
            </a:r>
          </a:p>
          <a:p>
            <a:pPr eaLnBrk="1" hangingPunct="1"/>
            <a:r>
              <a:rPr lang="en-US" altLang="en-US" sz="2800"/>
              <a:t>Exception</a:t>
            </a:r>
          </a:p>
          <a:p>
            <a:pPr lvl="1" eaLnBrk="1" hangingPunct="1"/>
            <a:r>
              <a:rPr lang="en-US" altLang="en-US" sz="2400"/>
              <a:t>Arises within the CPU</a:t>
            </a:r>
          </a:p>
          <a:p>
            <a:pPr lvl="2" eaLnBrk="1" hangingPunct="1"/>
            <a:r>
              <a:rPr lang="en-US" altLang="en-US" sz="2000"/>
              <a:t>e.g., undefined opcode, overflow, syscall, …</a:t>
            </a:r>
          </a:p>
          <a:p>
            <a:pPr eaLnBrk="1" hangingPunct="1"/>
            <a:r>
              <a:rPr lang="en-US" altLang="en-US" sz="2800"/>
              <a:t>Interrupt</a:t>
            </a:r>
          </a:p>
          <a:p>
            <a:pPr lvl="1" eaLnBrk="1" hangingPunct="1"/>
            <a:r>
              <a:rPr lang="en-US" altLang="en-US" sz="2400"/>
              <a:t>From an external I/O controller</a:t>
            </a:r>
          </a:p>
          <a:p>
            <a:pPr eaLnBrk="1" hangingPunct="1"/>
            <a:r>
              <a:rPr lang="en-US" altLang="en-US" sz="2800"/>
              <a:t>Dealing with them without sacrificing performance is hard</a:t>
            </a:r>
            <a:endParaRPr lang="en-AU" altLang="en-US" sz="2800"/>
          </a:p>
        </p:txBody>
      </p:sp>
      <p:sp>
        <p:nvSpPr>
          <p:cNvPr id="98309" name="Text Box 4"/>
          <p:cNvSpPr txBox="1">
            <a:spLocks noChangeArrowheads="1"/>
          </p:cNvSpPr>
          <p:nvPr/>
        </p:nvSpPr>
        <p:spPr bwMode="auto">
          <a:xfrm rot="5400000">
            <a:off x="8055769" y="721519"/>
            <a:ext cx="18097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§4.9 Exceptions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ECD380F4-06B4-4AE8-A0BA-4AD04C7F4369}" type="slidenum">
              <a:rPr lang="en-AU" altLang="en-US" sz="1400"/>
              <a:pPr/>
              <a:t>103</a:t>
            </a:fld>
            <a:endParaRPr lang="en-AU" altLang="en-US" sz="1400"/>
          </a:p>
        </p:txBody>
      </p:sp>
      <p:sp>
        <p:nvSpPr>
          <p:cNvPr id="99331" name="Rectangle 2"/>
          <p:cNvSpPr>
            <a:spLocks noGrp="1" noChangeArrowheads="1"/>
          </p:cNvSpPr>
          <p:nvPr>
            <p:ph type="title"/>
          </p:nvPr>
        </p:nvSpPr>
        <p:spPr/>
        <p:txBody>
          <a:bodyPr/>
          <a:lstStyle/>
          <a:p>
            <a:pPr eaLnBrk="1" hangingPunct="1"/>
            <a:r>
              <a:rPr lang="en-US" altLang="en-US"/>
              <a:t>Handling Exceptions</a:t>
            </a:r>
            <a:endParaRPr lang="en-AU" altLang="en-US"/>
          </a:p>
        </p:txBody>
      </p:sp>
      <p:sp>
        <p:nvSpPr>
          <p:cNvPr id="99332" name="Rectangle 3"/>
          <p:cNvSpPr>
            <a:spLocks noGrp="1" noChangeArrowheads="1"/>
          </p:cNvSpPr>
          <p:nvPr>
            <p:ph type="body" idx="1"/>
          </p:nvPr>
        </p:nvSpPr>
        <p:spPr/>
        <p:txBody>
          <a:bodyPr/>
          <a:lstStyle/>
          <a:p>
            <a:pPr eaLnBrk="1" hangingPunct="1">
              <a:lnSpc>
                <a:spcPct val="90000"/>
              </a:lnSpc>
            </a:pPr>
            <a:r>
              <a:rPr lang="en-US" altLang="en-US" sz="2800"/>
              <a:t>In MIPS, exceptions managed by a System Control Coprocessor (CP0)</a:t>
            </a:r>
          </a:p>
          <a:p>
            <a:pPr eaLnBrk="1" hangingPunct="1">
              <a:lnSpc>
                <a:spcPct val="90000"/>
              </a:lnSpc>
            </a:pPr>
            <a:r>
              <a:rPr lang="en-US" altLang="en-US" sz="2800"/>
              <a:t>Save PC of offending (or interrupted) instruction</a:t>
            </a:r>
          </a:p>
          <a:p>
            <a:pPr lvl="1" eaLnBrk="1" hangingPunct="1">
              <a:lnSpc>
                <a:spcPct val="90000"/>
              </a:lnSpc>
            </a:pPr>
            <a:r>
              <a:rPr lang="en-US" altLang="en-US" sz="2400"/>
              <a:t>In MIPS: Exception Program Counter (EPC)</a:t>
            </a:r>
          </a:p>
          <a:p>
            <a:pPr eaLnBrk="1" hangingPunct="1">
              <a:lnSpc>
                <a:spcPct val="90000"/>
              </a:lnSpc>
            </a:pPr>
            <a:r>
              <a:rPr lang="en-US" altLang="en-US" sz="2800"/>
              <a:t>Save indication of the problem</a:t>
            </a:r>
          </a:p>
          <a:p>
            <a:pPr lvl="1" eaLnBrk="1" hangingPunct="1">
              <a:lnSpc>
                <a:spcPct val="90000"/>
              </a:lnSpc>
            </a:pPr>
            <a:r>
              <a:rPr lang="en-US" altLang="en-US" sz="2400"/>
              <a:t>In MIPS: Cause register</a:t>
            </a:r>
          </a:p>
          <a:p>
            <a:pPr lvl="1" eaLnBrk="1" hangingPunct="1">
              <a:lnSpc>
                <a:spcPct val="90000"/>
              </a:lnSpc>
            </a:pPr>
            <a:r>
              <a:rPr lang="en-US" altLang="en-US" sz="2400"/>
              <a:t>We’ll assume 1-bit</a:t>
            </a:r>
          </a:p>
          <a:p>
            <a:pPr lvl="2" eaLnBrk="1" hangingPunct="1">
              <a:lnSpc>
                <a:spcPct val="90000"/>
              </a:lnSpc>
            </a:pPr>
            <a:r>
              <a:rPr lang="en-US" altLang="en-US" sz="2000"/>
              <a:t>0 for undefined opcode, 1 for overflow</a:t>
            </a:r>
          </a:p>
          <a:p>
            <a:pPr eaLnBrk="1" hangingPunct="1">
              <a:lnSpc>
                <a:spcPct val="90000"/>
              </a:lnSpc>
            </a:pPr>
            <a:r>
              <a:rPr lang="en-US" altLang="en-US" sz="2800"/>
              <a:t>Jump to handler at 8000 00180</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DE2B1489-57B8-456F-B7C0-9F70A0F89602}" type="slidenum">
              <a:rPr lang="en-AU" altLang="en-US" sz="1400"/>
              <a:pPr/>
              <a:t>104</a:t>
            </a:fld>
            <a:endParaRPr lang="en-AU" altLang="en-US" sz="1400"/>
          </a:p>
        </p:txBody>
      </p:sp>
      <p:sp>
        <p:nvSpPr>
          <p:cNvPr id="100355" name="Rectangle 2"/>
          <p:cNvSpPr>
            <a:spLocks noGrp="1" noChangeArrowheads="1"/>
          </p:cNvSpPr>
          <p:nvPr>
            <p:ph type="title"/>
          </p:nvPr>
        </p:nvSpPr>
        <p:spPr/>
        <p:txBody>
          <a:bodyPr/>
          <a:lstStyle/>
          <a:p>
            <a:pPr eaLnBrk="1" hangingPunct="1"/>
            <a:r>
              <a:rPr lang="en-US" altLang="en-US"/>
              <a:t>An Alternate Mechanism</a:t>
            </a:r>
            <a:endParaRPr lang="en-AU" altLang="en-US"/>
          </a:p>
        </p:txBody>
      </p:sp>
      <p:sp>
        <p:nvSpPr>
          <p:cNvPr id="100356" name="Rectangle 3"/>
          <p:cNvSpPr>
            <a:spLocks noGrp="1" noChangeArrowheads="1"/>
          </p:cNvSpPr>
          <p:nvPr>
            <p:ph type="body" idx="1"/>
          </p:nvPr>
        </p:nvSpPr>
        <p:spPr/>
        <p:txBody>
          <a:bodyPr/>
          <a:lstStyle/>
          <a:p>
            <a:pPr eaLnBrk="1" hangingPunct="1">
              <a:lnSpc>
                <a:spcPct val="90000"/>
              </a:lnSpc>
            </a:pPr>
            <a:r>
              <a:rPr lang="en-US" altLang="en-US"/>
              <a:t>Vectored Interrupts</a:t>
            </a:r>
          </a:p>
          <a:p>
            <a:pPr lvl="1" eaLnBrk="1" hangingPunct="1">
              <a:lnSpc>
                <a:spcPct val="90000"/>
              </a:lnSpc>
            </a:pPr>
            <a:r>
              <a:rPr lang="en-US" altLang="en-US"/>
              <a:t>Handler address determined by the cause</a:t>
            </a:r>
          </a:p>
          <a:p>
            <a:pPr eaLnBrk="1" hangingPunct="1">
              <a:lnSpc>
                <a:spcPct val="90000"/>
              </a:lnSpc>
            </a:pPr>
            <a:r>
              <a:rPr lang="en-US" altLang="en-US"/>
              <a:t>Example:</a:t>
            </a:r>
          </a:p>
          <a:p>
            <a:pPr lvl="1" eaLnBrk="1" hangingPunct="1">
              <a:lnSpc>
                <a:spcPct val="90000"/>
              </a:lnSpc>
            </a:pPr>
            <a:r>
              <a:rPr lang="en-US" altLang="en-US"/>
              <a:t>Undefined opcode:	C000 0000</a:t>
            </a:r>
          </a:p>
          <a:p>
            <a:pPr lvl="1" eaLnBrk="1" hangingPunct="1">
              <a:lnSpc>
                <a:spcPct val="90000"/>
              </a:lnSpc>
            </a:pPr>
            <a:r>
              <a:rPr lang="en-US" altLang="en-US"/>
              <a:t>Overflow:			C000 0020</a:t>
            </a:r>
          </a:p>
          <a:p>
            <a:pPr lvl="1" eaLnBrk="1" hangingPunct="1">
              <a:lnSpc>
                <a:spcPct val="90000"/>
              </a:lnSpc>
            </a:pPr>
            <a:r>
              <a:rPr lang="en-US" altLang="en-US"/>
              <a:t>…:				C000 0040</a:t>
            </a:r>
          </a:p>
          <a:p>
            <a:pPr eaLnBrk="1" hangingPunct="1">
              <a:lnSpc>
                <a:spcPct val="90000"/>
              </a:lnSpc>
            </a:pPr>
            <a:r>
              <a:rPr lang="en-US" altLang="en-US"/>
              <a:t>Instructions either</a:t>
            </a:r>
          </a:p>
          <a:p>
            <a:pPr lvl="1" eaLnBrk="1" hangingPunct="1">
              <a:lnSpc>
                <a:spcPct val="90000"/>
              </a:lnSpc>
            </a:pPr>
            <a:r>
              <a:rPr lang="en-US" altLang="en-US"/>
              <a:t>Deal with the interrupt, or</a:t>
            </a:r>
          </a:p>
          <a:p>
            <a:pPr lvl="1" eaLnBrk="1" hangingPunct="1">
              <a:lnSpc>
                <a:spcPct val="90000"/>
              </a:lnSpc>
            </a:pPr>
            <a:r>
              <a:rPr lang="en-US" altLang="en-US"/>
              <a:t>Jump to real handler</a:t>
            </a:r>
            <a:endParaRPr lang="en-AU"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889C1243-982A-491D-B356-AD805BBB9315}" type="slidenum">
              <a:rPr lang="en-AU" altLang="en-US" sz="1400"/>
              <a:pPr/>
              <a:t>105</a:t>
            </a:fld>
            <a:endParaRPr lang="en-AU" altLang="en-US" sz="1400"/>
          </a:p>
        </p:txBody>
      </p:sp>
      <p:sp>
        <p:nvSpPr>
          <p:cNvPr id="101379" name="Rectangle 2"/>
          <p:cNvSpPr>
            <a:spLocks noGrp="1" noChangeArrowheads="1"/>
          </p:cNvSpPr>
          <p:nvPr>
            <p:ph type="title"/>
          </p:nvPr>
        </p:nvSpPr>
        <p:spPr/>
        <p:txBody>
          <a:bodyPr/>
          <a:lstStyle/>
          <a:p>
            <a:pPr eaLnBrk="1" hangingPunct="1"/>
            <a:r>
              <a:rPr lang="en-US" altLang="en-US"/>
              <a:t>Handler Actions</a:t>
            </a:r>
            <a:endParaRPr lang="en-AU" altLang="en-US"/>
          </a:p>
        </p:txBody>
      </p:sp>
      <p:sp>
        <p:nvSpPr>
          <p:cNvPr id="101380" name="Rectangle 3"/>
          <p:cNvSpPr>
            <a:spLocks noGrp="1" noChangeArrowheads="1"/>
          </p:cNvSpPr>
          <p:nvPr>
            <p:ph type="body" idx="1"/>
          </p:nvPr>
        </p:nvSpPr>
        <p:spPr/>
        <p:txBody>
          <a:bodyPr/>
          <a:lstStyle/>
          <a:p>
            <a:pPr eaLnBrk="1" hangingPunct="1">
              <a:lnSpc>
                <a:spcPct val="90000"/>
              </a:lnSpc>
            </a:pPr>
            <a:r>
              <a:rPr lang="en-US" altLang="en-US"/>
              <a:t>Read cause, and transfer to relevant handler</a:t>
            </a:r>
          </a:p>
          <a:p>
            <a:pPr eaLnBrk="1" hangingPunct="1">
              <a:lnSpc>
                <a:spcPct val="90000"/>
              </a:lnSpc>
            </a:pPr>
            <a:r>
              <a:rPr lang="en-US" altLang="en-US"/>
              <a:t>Determine action required</a:t>
            </a:r>
          </a:p>
          <a:p>
            <a:pPr eaLnBrk="1" hangingPunct="1">
              <a:lnSpc>
                <a:spcPct val="90000"/>
              </a:lnSpc>
            </a:pPr>
            <a:r>
              <a:rPr lang="en-US" altLang="en-US"/>
              <a:t>If restartable</a:t>
            </a:r>
          </a:p>
          <a:p>
            <a:pPr lvl="1" eaLnBrk="1" hangingPunct="1">
              <a:lnSpc>
                <a:spcPct val="90000"/>
              </a:lnSpc>
            </a:pPr>
            <a:r>
              <a:rPr lang="en-US" altLang="en-US"/>
              <a:t>Take corrective action</a:t>
            </a:r>
          </a:p>
          <a:p>
            <a:pPr lvl="1" eaLnBrk="1" hangingPunct="1">
              <a:lnSpc>
                <a:spcPct val="90000"/>
              </a:lnSpc>
            </a:pPr>
            <a:r>
              <a:rPr lang="en-US" altLang="en-US"/>
              <a:t>use EPC to return to program</a:t>
            </a:r>
          </a:p>
          <a:p>
            <a:pPr eaLnBrk="1" hangingPunct="1">
              <a:lnSpc>
                <a:spcPct val="90000"/>
              </a:lnSpc>
            </a:pPr>
            <a:r>
              <a:rPr lang="en-US" altLang="en-US"/>
              <a:t>Otherwise</a:t>
            </a:r>
          </a:p>
          <a:p>
            <a:pPr lvl="1" eaLnBrk="1" hangingPunct="1">
              <a:lnSpc>
                <a:spcPct val="90000"/>
              </a:lnSpc>
            </a:pPr>
            <a:r>
              <a:rPr lang="en-US" altLang="en-US"/>
              <a:t>Terminate program</a:t>
            </a:r>
          </a:p>
          <a:p>
            <a:pPr lvl="1" eaLnBrk="1" hangingPunct="1">
              <a:lnSpc>
                <a:spcPct val="90000"/>
              </a:lnSpc>
            </a:pPr>
            <a:r>
              <a:rPr lang="en-US" altLang="en-US"/>
              <a:t>Report error using EPC, cause, …</a:t>
            </a:r>
            <a:endParaRPr lang="en-AU"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F15BD48-87E5-4FE6-BD6F-3728DFBB91D2}" type="slidenum">
              <a:rPr lang="en-AU" altLang="en-US" sz="1400"/>
              <a:pPr/>
              <a:t>106</a:t>
            </a:fld>
            <a:endParaRPr lang="en-AU" altLang="en-US" sz="1400"/>
          </a:p>
        </p:txBody>
      </p:sp>
      <p:sp>
        <p:nvSpPr>
          <p:cNvPr id="102403" name="Rectangle 2"/>
          <p:cNvSpPr>
            <a:spLocks noGrp="1" noChangeArrowheads="1"/>
          </p:cNvSpPr>
          <p:nvPr>
            <p:ph type="title"/>
          </p:nvPr>
        </p:nvSpPr>
        <p:spPr/>
        <p:txBody>
          <a:bodyPr/>
          <a:lstStyle/>
          <a:p>
            <a:pPr eaLnBrk="1" hangingPunct="1"/>
            <a:r>
              <a:rPr lang="en-US" altLang="en-US"/>
              <a:t>Exceptions in a Pipeline</a:t>
            </a:r>
            <a:endParaRPr lang="en-AU" altLang="en-US"/>
          </a:p>
        </p:txBody>
      </p:sp>
      <p:sp>
        <p:nvSpPr>
          <p:cNvPr id="102404" name="Rectangle 3"/>
          <p:cNvSpPr>
            <a:spLocks noGrp="1" noChangeArrowheads="1"/>
          </p:cNvSpPr>
          <p:nvPr>
            <p:ph type="body" idx="1"/>
          </p:nvPr>
        </p:nvSpPr>
        <p:spPr/>
        <p:txBody>
          <a:bodyPr/>
          <a:lstStyle/>
          <a:p>
            <a:pPr eaLnBrk="1" hangingPunct="1">
              <a:lnSpc>
                <a:spcPct val="90000"/>
              </a:lnSpc>
            </a:pPr>
            <a:r>
              <a:rPr lang="en-US" altLang="en-US"/>
              <a:t>Another form of control hazard</a:t>
            </a:r>
          </a:p>
          <a:p>
            <a:pPr eaLnBrk="1" hangingPunct="1">
              <a:lnSpc>
                <a:spcPct val="90000"/>
              </a:lnSpc>
            </a:pPr>
            <a:r>
              <a:rPr lang="en-US" altLang="en-US"/>
              <a:t>Consider overflow on add in EX stage</a:t>
            </a:r>
          </a:p>
          <a:p>
            <a:pPr lvl="1" eaLnBrk="1" hangingPunct="1">
              <a:lnSpc>
                <a:spcPct val="90000"/>
              </a:lnSpc>
              <a:buFont typeface="Wingdings" panose="05000000000000000000" pitchFamily="2" charset="2"/>
              <a:buNone/>
            </a:pPr>
            <a:r>
              <a:rPr lang="en-US" altLang="en-US">
                <a:latin typeface="Lucida Console" panose="020B0609040504020204" pitchFamily="49" charset="0"/>
              </a:rPr>
              <a:t>add $1, $2, $1</a:t>
            </a:r>
          </a:p>
          <a:p>
            <a:pPr lvl="1" eaLnBrk="1" hangingPunct="1">
              <a:lnSpc>
                <a:spcPct val="90000"/>
              </a:lnSpc>
            </a:pPr>
            <a:r>
              <a:rPr lang="en-US" altLang="en-US"/>
              <a:t>Prevent $1 from being clobbered</a:t>
            </a:r>
          </a:p>
          <a:p>
            <a:pPr lvl="1" eaLnBrk="1" hangingPunct="1">
              <a:lnSpc>
                <a:spcPct val="90000"/>
              </a:lnSpc>
            </a:pPr>
            <a:r>
              <a:rPr lang="en-US" altLang="en-US"/>
              <a:t>Complete previous instructions</a:t>
            </a:r>
          </a:p>
          <a:p>
            <a:pPr lvl="1" eaLnBrk="1" hangingPunct="1">
              <a:lnSpc>
                <a:spcPct val="90000"/>
              </a:lnSpc>
            </a:pPr>
            <a:r>
              <a:rPr lang="en-US" altLang="en-US"/>
              <a:t>Flush </a:t>
            </a:r>
            <a:r>
              <a:rPr lang="en-US" altLang="en-US">
                <a:latin typeface="Lucida Console" panose="020B0609040504020204" pitchFamily="49" charset="0"/>
              </a:rPr>
              <a:t>add</a:t>
            </a:r>
            <a:r>
              <a:rPr lang="en-US" altLang="en-US"/>
              <a:t> and subsequent instructions</a:t>
            </a:r>
          </a:p>
          <a:p>
            <a:pPr lvl="1" eaLnBrk="1" hangingPunct="1">
              <a:lnSpc>
                <a:spcPct val="90000"/>
              </a:lnSpc>
            </a:pPr>
            <a:r>
              <a:rPr lang="en-US" altLang="en-US"/>
              <a:t>Set Cause and EPC register values</a:t>
            </a:r>
          </a:p>
          <a:p>
            <a:pPr lvl="1" eaLnBrk="1" hangingPunct="1">
              <a:lnSpc>
                <a:spcPct val="90000"/>
              </a:lnSpc>
            </a:pPr>
            <a:r>
              <a:rPr lang="en-US" altLang="en-US"/>
              <a:t>Transfer control to handler</a:t>
            </a:r>
          </a:p>
          <a:p>
            <a:pPr eaLnBrk="1" hangingPunct="1">
              <a:lnSpc>
                <a:spcPct val="90000"/>
              </a:lnSpc>
            </a:pPr>
            <a:r>
              <a:rPr lang="en-US" altLang="en-US"/>
              <a:t>Similar to mispredicted branch</a:t>
            </a:r>
          </a:p>
          <a:p>
            <a:pPr lvl="1" eaLnBrk="1" hangingPunct="1">
              <a:lnSpc>
                <a:spcPct val="90000"/>
              </a:lnSpc>
            </a:pPr>
            <a:r>
              <a:rPr lang="en-US" altLang="en-US"/>
              <a:t>Use much of the same hardware</a:t>
            </a:r>
            <a:endParaRPr lang="en-AU"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FFBCDFFF-CA54-4D02-B5E4-B8FF6FB27B37}" type="slidenum">
              <a:rPr lang="en-AU" altLang="en-US" sz="1400"/>
              <a:pPr/>
              <a:t>107</a:t>
            </a:fld>
            <a:endParaRPr lang="en-AU" altLang="en-US" sz="1400"/>
          </a:p>
        </p:txBody>
      </p:sp>
      <p:pic>
        <p:nvPicPr>
          <p:cNvPr id="103427" name="Picture 5" descr="f04-6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68413"/>
            <a:ext cx="8021638"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Rectangle 2"/>
          <p:cNvSpPr>
            <a:spLocks noGrp="1" noChangeArrowheads="1"/>
          </p:cNvSpPr>
          <p:nvPr>
            <p:ph type="title"/>
          </p:nvPr>
        </p:nvSpPr>
        <p:spPr/>
        <p:txBody>
          <a:bodyPr/>
          <a:lstStyle/>
          <a:p>
            <a:pPr eaLnBrk="1" hangingPunct="1"/>
            <a:r>
              <a:rPr lang="en-US" altLang="en-US"/>
              <a:t>Pipeline with Exceptions</a:t>
            </a:r>
            <a:endParaRPr lang="en-AU"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ADC84BB0-C799-4259-8DDB-9CA7567E7B35}" type="slidenum">
              <a:rPr lang="en-AU" altLang="en-US" sz="1400"/>
              <a:pPr/>
              <a:t>108</a:t>
            </a:fld>
            <a:endParaRPr lang="en-AU" altLang="en-US" sz="1400"/>
          </a:p>
        </p:txBody>
      </p:sp>
      <p:sp>
        <p:nvSpPr>
          <p:cNvPr id="104451" name="Rectangle 2"/>
          <p:cNvSpPr>
            <a:spLocks noGrp="1" noChangeArrowheads="1"/>
          </p:cNvSpPr>
          <p:nvPr>
            <p:ph type="title"/>
          </p:nvPr>
        </p:nvSpPr>
        <p:spPr/>
        <p:txBody>
          <a:bodyPr/>
          <a:lstStyle/>
          <a:p>
            <a:pPr eaLnBrk="1" hangingPunct="1"/>
            <a:r>
              <a:rPr lang="en-US" altLang="en-US"/>
              <a:t>Exception Properties</a:t>
            </a:r>
            <a:endParaRPr lang="en-AU" altLang="en-US"/>
          </a:p>
        </p:txBody>
      </p:sp>
      <p:sp>
        <p:nvSpPr>
          <p:cNvPr id="104452" name="Rectangle 3"/>
          <p:cNvSpPr>
            <a:spLocks noGrp="1" noChangeArrowheads="1"/>
          </p:cNvSpPr>
          <p:nvPr>
            <p:ph type="body" idx="1"/>
          </p:nvPr>
        </p:nvSpPr>
        <p:spPr/>
        <p:txBody>
          <a:bodyPr/>
          <a:lstStyle/>
          <a:p>
            <a:pPr eaLnBrk="1" hangingPunct="1"/>
            <a:r>
              <a:rPr lang="en-US" altLang="en-US"/>
              <a:t>Restartable exceptions</a:t>
            </a:r>
          </a:p>
          <a:p>
            <a:pPr lvl="1" eaLnBrk="1" hangingPunct="1"/>
            <a:r>
              <a:rPr lang="en-US" altLang="en-US"/>
              <a:t>Pipeline can flush the instruction</a:t>
            </a:r>
          </a:p>
          <a:p>
            <a:pPr lvl="1" eaLnBrk="1" hangingPunct="1"/>
            <a:r>
              <a:rPr lang="en-US" altLang="en-US"/>
              <a:t>Handler executes, then returns to the instruction</a:t>
            </a:r>
          </a:p>
          <a:p>
            <a:pPr lvl="2" eaLnBrk="1" hangingPunct="1"/>
            <a:r>
              <a:rPr lang="en-US" altLang="en-US"/>
              <a:t>Refetched and executed from scratch</a:t>
            </a:r>
          </a:p>
          <a:p>
            <a:pPr eaLnBrk="1" hangingPunct="1"/>
            <a:r>
              <a:rPr lang="en-US" altLang="en-US"/>
              <a:t>PC saved in EPC register</a:t>
            </a:r>
          </a:p>
          <a:p>
            <a:pPr lvl="1" eaLnBrk="1" hangingPunct="1"/>
            <a:r>
              <a:rPr lang="en-US" altLang="en-US"/>
              <a:t>Identifies causing instruction</a:t>
            </a:r>
          </a:p>
          <a:p>
            <a:pPr lvl="1" eaLnBrk="1" hangingPunct="1"/>
            <a:r>
              <a:rPr lang="en-US" altLang="en-US"/>
              <a:t>Actually PC + 4 is saved</a:t>
            </a:r>
          </a:p>
          <a:p>
            <a:pPr lvl="2" eaLnBrk="1" hangingPunct="1"/>
            <a:r>
              <a:rPr lang="en-US" altLang="en-US"/>
              <a:t>Handler must adjust</a:t>
            </a:r>
            <a:endParaRPr lang="en-AU"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3587DD0D-6854-4ECD-8AAF-943B5423A656}" type="slidenum">
              <a:rPr lang="en-AU" altLang="en-US" sz="1400"/>
              <a:pPr/>
              <a:t>109</a:t>
            </a:fld>
            <a:endParaRPr lang="en-AU" altLang="en-US" sz="1400"/>
          </a:p>
        </p:txBody>
      </p:sp>
      <p:sp>
        <p:nvSpPr>
          <p:cNvPr id="105475" name="Rectangle 2"/>
          <p:cNvSpPr>
            <a:spLocks noGrp="1" noChangeArrowheads="1"/>
          </p:cNvSpPr>
          <p:nvPr>
            <p:ph type="title"/>
          </p:nvPr>
        </p:nvSpPr>
        <p:spPr/>
        <p:txBody>
          <a:bodyPr/>
          <a:lstStyle/>
          <a:p>
            <a:pPr eaLnBrk="1" hangingPunct="1"/>
            <a:r>
              <a:rPr lang="en-US" altLang="en-US"/>
              <a:t>Exception Example</a:t>
            </a:r>
            <a:endParaRPr lang="en-AU" altLang="en-US"/>
          </a:p>
        </p:txBody>
      </p:sp>
      <p:sp>
        <p:nvSpPr>
          <p:cNvPr id="105476" name="Rectangle 3"/>
          <p:cNvSpPr>
            <a:spLocks noGrp="1" noChangeArrowheads="1"/>
          </p:cNvSpPr>
          <p:nvPr>
            <p:ph type="body" idx="1"/>
          </p:nvPr>
        </p:nvSpPr>
        <p:spPr/>
        <p:txBody>
          <a:bodyPr/>
          <a:lstStyle/>
          <a:p>
            <a:pPr eaLnBrk="1" hangingPunct="1">
              <a:lnSpc>
                <a:spcPct val="90000"/>
              </a:lnSpc>
            </a:pPr>
            <a:r>
              <a:rPr lang="en-US" altLang="en-US" sz="2800"/>
              <a:t>Exception on </a:t>
            </a:r>
            <a:r>
              <a:rPr lang="en-US" altLang="en-US" sz="2800">
                <a:solidFill>
                  <a:schemeClr val="hlink"/>
                </a:solidFill>
                <a:latin typeface="Lucida Console" panose="020B0609040504020204" pitchFamily="49" charset="0"/>
              </a:rPr>
              <a:t>add</a:t>
            </a:r>
            <a:r>
              <a:rPr lang="en-US" altLang="en-US" sz="2800"/>
              <a:t> in</a:t>
            </a:r>
          </a:p>
          <a:p>
            <a:pPr lvl="1" eaLnBrk="1" hangingPunct="1">
              <a:lnSpc>
                <a:spcPct val="90000"/>
              </a:lnSpc>
              <a:buFont typeface="Wingdings" panose="05000000000000000000" pitchFamily="2" charset="2"/>
              <a:buNone/>
            </a:pPr>
            <a:r>
              <a:rPr lang="en-AU" altLang="en-US" sz="2400">
                <a:latin typeface="Lucida Console" panose="020B0609040504020204" pitchFamily="49" charset="0"/>
              </a:rPr>
              <a:t>	40	sub  $11, $2, $4</a:t>
            </a:r>
            <a:br>
              <a:rPr lang="en-AU" altLang="en-US" sz="2400">
                <a:latin typeface="Lucida Console" panose="020B0609040504020204" pitchFamily="49" charset="0"/>
              </a:rPr>
            </a:br>
            <a:r>
              <a:rPr lang="en-AU" altLang="en-US" sz="2400">
                <a:latin typeface="Lucida Console" panose="020B0609040504020204" pitchFamily="49" charset="0"/>
              </a:rPr>
              <a:t>44	and  $12, $2, $5</a:t>
            </a:r>
            <a:br>
              <a:rPr lang="en-AU" altLang="en-US" sz="2400">
                <a:latin typeface="Lucida Console" panose="020B0609040504020204" pitchFamily="49" charset="0"/>
              </a:rPr>
            </a:br>
            <a:r>
              <a:rPr lang="en-AU" altLang="en-US" sz="2400">
                <a:latin typeface="Lucida Console" panose="020B0609040504020204" pitchFamily="49" charset="0"/>
              </a:rPr>
              <a:t>48	or   $13, $2, $6</a:t>
            </a:r>
            <a:br>
              <a:rPr lang="en-AU" altLang="en-US" sz="2400">
                <a:latin typeface="Lucida Console" panose="020B0609040504020204" pitchFamily="49" charset="0"/>
              </a:rPr>
            </a:br>
            <a:r>
              <a:rPr lang="en-AU" altLang="en-US" sz="2400">
                <a:solidFill>
                  <a:schemeClr val="hlink"/>
                </a:solidFill>
                <a:latin typeface="Lucida Console" panose="020B0609040504020204" pitchFamily="49" charset="0"/>
              </a:rPr>
              <a:t>4C	add  $1,  $2, $1</a:t>
            </a:r>
            <a:br>
              <a:rPr lang="en-AU" altLang="en-US" sz="2400">
                <a:latin typeface="Lucida Console" panose="020B0609040504020204" pitchFamily="49" charset="0"/>
              </a:rPr>
            </a:br>
            <a:r>
              <a:rPr lang="en-AU" altLang="en-US" sz="2400">
                <a:latin typeface="Lucida Console" panose="020B0609040504020204" pitchFamily="49" charset="0"/>
              </a:rPr>
              <a:t>50	slt  $15, $6, $7</a:t>
            </a:r>
            <a:br>
              <a:rPr lang="en-AU" altLang="en-US" sz="2400">
                <a:latin typeface="Lucida Console" panose="020B0609040504020204" pitchFamily="49" charset="0"/>
              </a:rPr>
            </a:br>
            <a:r>
              <a:rPr lang="en-AU" altLang="en-US" sz="2400">
                <a:latin typeface="Lucida Console" panose="020B0609040504020204" pitchFamily="49" charset="0"/>
              </a:rPr>
              <a:t>54	lw   $16, 50($7)</a:t>
            </a:r>
            <a:br>
              <a:rPr lang="en-AU" altLang="en-US" sz="2400">
                <a:latin typeface="Lucida Console" panose="020B0609040504020204" pitchFamily="49" charset="0"/>
              </a:rPr>
            </a:br>
            <a:r>
              <a:rPr lang="en-AU" altLang="en-US" sz="2400">
                <a:latin typeface="Lucida Console" panose="020B0609040504020204" pitchFamily="49" charset="0"/>
              </a:rPr>
              <a:t>…</a:t>
            </a:r>
          </a:p>
          <a:p>
            <a:pPr eaLnBrk="1" hangingPunct="1">
              <a:lnSpc>
                <a:spcPct val="90000"/>
              </a:lnSpc>
            </a:pPr>
            <a:r>
              <a:rPr lang="en-US" altLang="en-US" sz="2800"/>
              <a:t>Handler</a:t>
            </a:r>
          </a:p>
          <a:p>
            <a:pPr lvl="1" eaLnBrk="1" hangingPunct="1">
              <a:lnSpc>
                <a:spcPct val="90000"/>
              </a:lnSpc>
              <a:buFont typeface="Wingdings" panose="05000000000000000000" pitchFamily="2" charset="2"/>
              <a:buNone/>
            </a:pPr>
            <a:r>
              <a:rPr lang="en-AU" altLang="en-US" sz="2400">
                <a:latin typeface="Lucida Console" panose="020B0609040504020204" pitchFamily="49" charset="0"/>
              </a:rPr>
              <a:t>	80000180	sw   $25, 1000($0)</a:t>
            </a:r>
            <a:br>
              <a:rPr lang="en-AU" altLang="en-US" sz="2400">
                <a:latin typeface="Lucida Console" panose="020B0609040504020204" pitchFamily="49" charset="0"/>
              </a:rPr>
            </a:br>
            <a:r>
              <a:rPr lang="en-AU" altLang="en-US" sz="2400">
                <a:latin typeface="Lucida Console" panose="020B0609040504020204" pitchFamily="49" charset="0"/>
              </a:rPr>
              <a:t>80000184	sw   $26, 1004($0)</a:t>
            </a:r>
            <a:br>
              <a:rPr lang="en-AU" altLang="en-US" sz="2400">
                <a:latin typeface="Lucida Console" panose="020B0609040504020204" pitchFamily="49" charset="0"/>
              </a:rPr>
            </a:br>
            <a:r>
              <a:rPr lang="en-AU" altLang="en-US" sz="2400">
                <a:latin typeface="Lucida Console" panose="020B0609040504020204" pitchFamily="49"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3FB7B84C-541D-4849-9E45-463A9025FAA6}" type="slidenum">
              <a:rPr lang="en-AU" altLang="en-US" sz="1400"/>
              <a:pPr/>
              <a:t>11</a:t>
            </a:fld>
            <a:endParaRPr lang="en-AU" altLang="en-US" sz="1400"/>
          </a:p>
        </p:txBody>
      </p:sp>
      <p:sp>
        <p:nvSpPr>
          <p:cNvPr id="12291" name="Rectangle 2"/>
          <p:cNvSpPr>
            <a:spLocks noGrp="1" noChangeArrowheads="1"/>
          </p:cNvSpPr>
          <p:nvPr>
            <p:ph type="title"/>
          </p:nvPr>
        </p:nvSpPr>
        <p:spPr/>
        <p:txBody>
          <a:bodyPr/>
          <a:lstStyle/>
          <a:p>
            <a:pPr eaLnBrk="1" hangingPunct="1"/>
            <a:r>
              <a:rPr lang="en-US" altLang="en-US"/>
              <a:t>Sequential Elements</a:t>
            </a:r>
            <a:endParaRPr lang="en-AU" altLang="en-US"/>
          </a:p>
        </p:txBody>
      </p:sp>
      <p:sp>
        <p:nvSpPr>
          <p:cNvPr id="12292" name="Rectangle 3"/>
          <p:cNvSpPr>
            <a:spLocks noGrp="1" noChangeArrowheads="1"/>
          </p:cNvSpPr>
          <p:nvPr>
            <p:ph type="body" idx="1"/>
          </p:nvPr>
        </p:nvSpPr>
        <p:spPr>
          <a:xfrm>
            <a:off x="684213" y="1125538"/>
            <a:ext cx="8270875" cy="2303462"/>
          </a:xfrm>
        </p:spPr>
        <p:txBody>
          <a:bodyPr/>
          <a:lstStyle/>
          <a:p>
            <a:pPr eaLnBrk="1" hangingPunct="1"/>
            <a:r>
              <a:rPr lang="en-US" altLang="en-US"/>
              <a:t>Register with write control</a:t>
            </a:r>
          </a:p>
          <a:p>
            <a:pPr lvl="1" eaLnBrk="1" hangingPunct="1"/>
            <a:r>
              <a:rPr lang="en-US" altLang="en-US"/>
              <a:t>Only updates on clock edge when write control input is 1</a:t>
            </a:r>
          </a:p>
          <a:p>
            <a:pPr lvl="1" eaLnBrk="1" hangingPunct="1"/>
            <a:r>
              <a:rPr lang="en-US" altLang="en-US"/>
              <a:t>Used when stored value is required later</a:t>
            </a:r>
            <a:endParaRPr lang="en-AU" altLang="en-US"/>
          </a:p>
        </p:txBody>
      </p:sp>
      <p:grpSp>
        <p:nvGrpSpPr>
          <p:cNvPr id="12293" name="Group 4"/>
          <p:cNvGrpSpPr>
            <a:grpSpLocks/>
          </p:cNvGrpSpPr>
          <p:nvPr/>
        </p:nvGrpSpPr>
        <p:grpSpPr bwMode="auto">
          <a:xfrm>
            <a:off x="539750" y="4365625"/>
            <a:ext cx="2306638" cy="1223963"/>
            <a:chOff x="340" y="2750"/>
            <a:chExt cx="1453" cy="771"/>
          </a:xfrm>
        </p:grpSpPr>
        <p:sp>
          <p:nvSpPr>
            <p:cNvPr id="12330" name="Rectangle 5"/>
            <p:cNvSpPr>
              <a:spLocks noChangeArrowheads="1"/>
            </p:cNvSpPr>
            <p:nvPr/>
          </p:nvSpPr>
          <p:spPr bwMode="auto">
            <a:xfrm>
              <a:off x="930" y="2750"/>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12331" name="Line 6"/>
            <p:cNvSpPr>
              <a:spLocks noChangeShapeType="1"/>
            </p:cNvSpPr>
            <p:nvPr/>
          </p:nvSpPr>
          <p:spPr bwMode="auto">
            <a:xfrm>
              <a:off x="794"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2" name="Line 7"/>
            <p:cNvSpPr>
              <a:spLocks noChangeShapeType="1"/>
            </p:cNvSpPr>
            <p:nvPr/>
          </p:nvSpPr>
          <p:spPr bwMode="auto">
            <a:xfrm>
              <a:off x="794" y="334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33" name="Line 8"/>
            <p:cNvSpPr>
              <a:spLocks noChangeShapeType="1"/>
            </p:cNvSpPr>
            <p:nvPr/>
          </p:nvSpPr>
          <p:spPr bwMode="auto">
            <a:xfrm>
              <a:off x="1429"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4" name="Text Box 9"/>
            <p:cNvSpPr txBox="1">
              <a:spLocks noChangeArrowheads="1"/>
            </p:cNvSpPr>
            <p:nvPr/>
          </p:nvSpPr>
          <p:spPr bwMode="auto">
            <a:xfrm>
              <a:off x="567" y="279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D</a:t>
              </a:r>
              <a:endParaRPr lang="en-AU" altLang="en-US" sz="1800"/>
            </a:p>
          </p:txBody>
        </p:sp>
        <p:sp>
          <p:nvSpPr>
            <p:cNvPr id="12335" name="Text Box 10"/>
            <p:cNvSpPr txBox="1">
              <a:spLocks noChangeArrowheads="1"/>
            </p:cNvSpPr>
            <p:nvPr/>
          </p:nvSpPr>
          <p:spPr bwMode="auto">
            <a:xfrm>
              <a:off x="476" y="3207"/>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Clk</a:t>
              </a:r>
              <a:endParaRPr lang="en-AU" altLang="en-US" sz="1800"/>
            </a:p>
          </p:txBody>
        </p:sp>
        <p:sp>
          <p:nvSpPr>
            <p:cNvPr id="12336" name="Text Box 11"/>
            <p:cNvSpPr txBox="1">
              <a:spLocks noChangeArrowheads="1"/>
            </p:cNvSpPr>
            <p:nvPr/>
          </p:nvSpPr>
          <p:spPr bwMode="auto">
            <a:xfrm>
              <a:off x="1565" y="2799"/>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Q</a:t>
              </a:r>
              <a:endParaRPr lang="en-AU" altLang="en-US" sz="1800"/>
            </a:p>
          </p:txBody>
        </p:sp>
        <p:sp>
          <p:nvSpPr>
            <p:cNvPr id="12337" name="Line 12"/>
            <p:cNvSpPr>
              <a:spLocks noChangeShapeType="1"/>
            </p:cNvSpPr>
            <p:nvPr/>
          </p:nvSpPr>
          <p:spPr bwMode="auto">
            <a:xfrm>
              <a:off x="930" y="3294"/>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38" name="Line 13"/>
            <p:cNvSpPr>
              <a:spLocks noChangeShapeType="1"/>
            </p:cNvSpPr>
            <p:nvPr/>
          </p:nvSpPr>
          <p:spPr bwMode="auto">
            <a:xfrm flipV="1">
              <a:off x="930" y="3340"/>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39" name="Line 14"/>
            <p:cNvSpPr>
              <a:spLocks noChangeShapeType="1"/>
            </p:cNvSpPr>
            <p:nvPr/>
          </p:nvSpPr>
          <p:spPr bwMode="auto">
            <a:xfrm>
              <a:off x="793" y="3154"/>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0" name="Text Box 15"/>
            <p:cNvSpPr txBox="1">
              <a:spLocks noChangeArrowheads="1"/>
            </p:cNvSpPr>
            <p:nvPr/>
          </p:nvSpPr>
          <p:spPr bwMode="auto">
            <a:xfrm>
              <a:off x="340" y="3021"/>
              <a:ext cx="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Write</a:t>
              </a:r>
              <a:endParaRPr lang="en-AU" altLang="en-US" sz="1800"/>
            </a:p>
          </p:txBody>
        </p:sp>
      </p:grpSp>
      <p:grpSp>
        <p:nvGrpSpPr>
          <p:cNvPr id="12294" name="Group 52"/>
          <p:cNvGrpSpPr>
            <a:grpSpLocks/>
          </p:cNvGrpSpPr>
          <p:nvPr/>
        </p:nvGrpSpPr>
        <p:grpSpPr bwMode="auto">
          <a:xfrm>
            <a:off x="3203575" y="3644900"/>
            <a:ext cx="4991100" cy="2376488"/>
            <a:chOff x="2004" y="2387"/>
            <a:chExt cx="3144" cy="1497"/>
          </a:xfrm>
        </p:grpSpPr>
        <p:sp>
          <p:nvSpPr>
            <p:cNvPr id="12295" name="Line 20"/>
            <p:cNvSpPr>
              <a:spLocks noChangeShapeType="1"/>
            </p:cNvSpPr>
            <p:nvPr/>
          </p:nvSpPr>
          <p:spPr bwMode="auto">
            <a:xfrm>
              <a:off x="2517" y="2840"/>
              <a:ext cx="81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296" name="Line 21"/>
            <p:cNvSpPr>
              <a:spLocks noChangeShapeType="1"/>
            </p:cNvSpPr>
            <p:nvPr/>
          </p:nvSpPr>
          <p:spPr bwMode="auto">
            <a:xfrm>
              <a:off x="3334"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297" name="Line 22"/>
            <p:cNvSpPr>
              <a:spLocks noChangeShapeType="1"/>
            </p:cNvSpPr>
            <p:nvPr/>
          </p:nvSpPr>
          <p:spPr bwMode="auto">
            <a:xfrm>
              <a:off x="3334" y="3022"/>
              <a:ext cx="12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298" name="Line 23"/>
            <p:cNvSpPr>
              <a:spLocks noChangeShapeType="1"/>
            </p:cNvSpPr>
            <p:nvPr/>
          </p:nvSpPr>
          <p:spPr bwMode="auto">
            <a:xfrm>
              <a:off x="4558"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299" name="Line 24"/>
            <p:cNvSpPr>
              <a:spLocks noChangeShapeType="1"/>
            </p:cNvSpPr>
            <p:nvPr/>
          </p:nvSpPr>
          <p:spPr bwMode="auto">
            <a:xfrm flipV="1">
              <a:off x="4558" y="2840"/>
              <a:ext cx="54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00" name="Line 25"/>
            <p:cNvSpPr>
              <a:spLocks noChangeShapeType="1"/>
            </p:cNvSpPr>
            <p:nvPr/>
          </p:nvSpPr>
          <p:spPr bwMode="auto">
            <a:xfrm>
              <a:off x="2517" y="3884"/>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01" name="Line 26"/>
            <p:cNvSpPr>
              <a:spLocks noChangeShapeType="1"/>
            </p:cNvSpPr>
            <p:nvPr/>
          </p:nvSpPr>
          <p:spPr bwMode="auto">
            <a:xfrm flipH="1" flipV="1">
              <a:off x="2503" y="2387"/>
              <a:ext cx="14" cy="1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02" name="Text Box 27"/>
            <p:cNvSpPr txBox="1">
              <a:spLocks noChangeArrowheads="1"/>
            </p:cNvSpPr>
            <p:nvPr/>
          </p:nvSpPr>
          <p:spPr bwMode="auto">
            <a:xfrm>
              <a:off x="2004" y="2844"/>
              <a:ext cx="4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a:t>Write</a:t>
              </a:r>
              <a:endParaRPr lang="en-AU" altLang="en-US"/>
            </a:p>
          </p:txBody>
        </p:sp>
        <p:sp>
          <p:nvSpPr>
            <p:cNvPr id="12303" name="Text Box 28"/>
            <p:cNvSpPr txBox="1">
              <a:spLocks noChangeArrowheads="1"/>
            </p:cNvSpPr>
            <p:nvPr/>
          </p:nvSpPr>
          <p:spPr bwMode="auto">
            <a:xfrm>
              <a:off x="2140" y="3176"/>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a:t>D</a:t>
              </a:r>
              <a:endParaRPr lang="en-AU" altLang="en-US"/>
            </a:p>
          </p:txBody>
        </p:sp>
        <p:sp>
          <p:nvSpPr>
            <p:cNvPr id="12304" name="Text Box 29"/>
            <p:cNvSpPr txBox="1">
              <a:spLocks noChangeArrowheads="1"/>
            </p:cNvSpPr>
            <p:nvPr/>
          </p:nvSpPr>
          <p:spPr bwMode="auto">
            <a:xfrm>
              <a:off x="2140" y="3524"/>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a:t>Q</a:t>
              </a:r>
              <a:endParaRPr lang="en-AU" altLang="en-US"/>
            </a:p>
          </p:txBody>
        </p:sp>
        <p:sp>
          <p:nvSpPr>
            <p:cNvPr id="12305" name="Freeform 30"/>
            <p:cNvSpPr>
              <a:spLocks/>
            </p:cNvSpPr>
            <p:nvPr/>
          </p:nvSpPr>
          <p:spPr bwMode="auto">
            <a:xfrm>
              <a:off x="2517" y="3203"/>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en-CA"/>
            </a:p>
          </p:txBody>
        </p:sp>
        <p:sp>
          <p:nvSpPr>
            <p:cNvPr id="12306" name="Freeform 31"/>
            <p:cNvSpPr>
              <a:spLocks/>
            </p:cNvSpPr>
            <p:nvPr/>
          </p:nvSpPr>
          <p:spPr bwMode="auto">
            <a:xfrm>
              <a:off x="3152" y="3203"/>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en-CA"/>
            </a:p>
          </p:txBody>
        </p:sp>
        <p:sp>
          <p:nvSpPr>
            <p:cNvPr id="12307" name="Freeform 32"/>
            <p:cNvSpPr>
              <a:spLocks/>
            </p:cNvSpPr>
            <p:nvPr/>
          </p:nvSpPr>
          <p:spPr bwMode="auto">
            <a:xfrm>
              <a:off x="2517" y="3567"/>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en-CA"/>
            </a:p>
          </p:txBody>
        </p:sp>
        <p:sp>
          <p:nvSpPr>
            <p:cNvPr id="12308" name="Freeform 33"/>
            <p:cNvSpPr>
              <a:spLocks/>
            </p:cNvSpPr>
            <p:nvPr/>
          </p:nvSpPr>
          <p:spPr bwMode="auto">
            <a:xfrm>
              <a:off x="2698"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09" name="Freeform 34"/>
            <p:cNvSpPr>
              <a:spLocks/>
            </p:cNvSpPr>
            <p:nvPr/>
          </p:nvSpPr>
          <p:spPr bwMode="auto">
            <a:xfrm>
              <a:off x="2699"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10" name="Freeform 35"/>
            <p:cNvSpPr>
              <a:spLocks/>
            </p:cNvSpPr>
            <p:nvPr/>
          </p:nvSpPr>
          <p:spPr bwMode="auto">
            <a:xfrm>
              <a:off x="4966" y="3566"/>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en-CA"/>
            </a:p>
          </p:txBody>
        </p:sp>
        <p:sp>
          <p:nvSpPr>
            <p:cNvPr id="12311" name="Freeform 36"/>
            <p:cNvSpPr>
              <a:spLocks/>
            </p:cNvSpPr>
            <p:nvPr/>
          </p:nvSpPr>
          <p:spPr bwMode="auto">
            <a:xfrm>
              <a:off x="4241" y="3203"/>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en-CA"/>
            </a:p>
          </p:txBody>
        </p:sp>
        <p:sp>
          <p:nvSpPr>
            <p:cNvPr id="12312" name="Line 37"/>
            <p:cNvSpPr>
              <a:spLocks noChangeShapeType="1"/>
            </p:cNvSpPr>
            <p:nvPr/>
          </p:nvSpPr>
          <p:spPr bwMode="auto">
            <a:xfrm>
              <a:off x="2698"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13" name="Line 38"/>
            <p:cNvSpPr>
              <a:spLocks noChangeShapeType="1"/>
            </p:cNvSpPr>
            <p:nvPr/>
          </p:nvSpPr>
          <p:spPr bwMode="auto">
            <a:xfrm>
              <a:off x="2698"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14" name="Line 39"/>
            <p:cNvSpPr>
              <a:spLocks noChangeShapeType="1"/>
            </p:cNvSpPr>
            <p:nvPr/>
          </p:nvSpPr>
          <p:spPr bwMode="auto">
            <a:xfrm>
              <a:off x="3242"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15" name="Line 40"/>
            <p:cNvSpPr>
              <a:spLocks noChangeShapeType="1"/>
            </p:cNvSpPr>
            <p:nvPr/>
          </p:nvSpPr>
          <p:spPr bwMode="auto">
            <a:xfrm>
              <a:off x="3242"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16" name="Line 41"/>
            <p:cNvSpPr>
              <a:spLocks noChangeShapeType="1"/>
            </p:cNvSpPr>
            <p:nvPr/>
          </p:nvSpPr>
          <p:spPr bwMode="auto">
            <a:xfrm>
              <a:off x="2517" y="2659"/>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17" name="Line 42"/>
            <p:cNvSpPr>
              <a:spLocks noChangeShapeType="1"/>
            </p:cNvSpPr>
            <p:nvPr/>
          </p:nvSpPr>
          <p:spPr bwMode="auto">
            <a:xfrm>
              <a:off x="3787"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18" name="Line 43"/>
            <p:cNvSpPr>
              <a:spLocks noChangeShapeType="1"/>
            </p:cNvSpPr>
            <p:nvPr/>
          </p:nvSpPr>
          <p:spPr bwMode="auto">
            <a:xfrm>
              <a:off x="3787"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19" name="Line 44"/>
            <p:cNvSpPr>
              <a:spLocks noChangeShapeType="1"/>
            </p:cNvSpPr>
            <p:nvPr/>
          </p:nvSpPr>
          <p:spPr bwMode="auto">
            <a:xfrm>
              <a:off x="4331"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20" name="Line 45"/>
            <p:cNvSpPr>
              <a:spLocks noChangeShapeType="1"/>
            </p:cNvSpPr>
            <p:nvPr/>
          </p:nvSpPr>
          <p:spPr bwMode="auto">
            <a:xfrm>
              <a:off x="4331"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21" name="Line 46"/>
            <p:cNvSpPr>
              <a:spLocks noChangeShapeType="1"/>
            </p:cNvSpPr>
            <p:nvPr/>
          </p:nvSpPr>
          <p:spPr bwMode="auto">
            <a:xfrm>
              <a:off x="4875"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22" name="Line 47"/>
            <p:cNvSpPr>
              <a:spLocks noChangeShapeType="1"/>
            </p:cNvSpPr>
            <p:nvPr/>
          </p:nvSpPr>
          <p:spPr bwMode="auto">
            <a:xfrm flipV="1">
              <a:off x="4876" y="2477"/>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23" name="Text Box 48"/>
            <p:cNvSpPr txBox="1">
              <a:spLocks noChangeArrowheads="1"/>
            </p:cNvSpPr>
            <p:nvPr/>
          </p:nvSpPr>
          <p:spPr bwMode="auto">
            <a:xfrm>
              <a:off x="2140" y="2481"/>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a:t>Clk</a:t>
              </a:r>
              <a:endParaRPr lang="en-AU" altLang="en-US"/>
            </a:p>
          </p:txBody>
        </p:sp>
        <p:sp>
          <p:nvSpPr>
            <p:cNvPr id="12324" name="Freeform 49"/>
            <p:cNvSpPr>
              <a:spLocks/>
            </p:cNvSpPr>
            <p:nvPr/>
          </p:nvSpPr>
          <p:spPr bwMode="auto">
            <a:xfrm>
              <a:off x="2789" y="3566"/>
              <a:ext cx="2178" cy="182"/>
            </a:xfrm>
            <a:custGeom>
              <a:avLst/>
              <a:gdLst>
                <a:gd name="T0" fmla="*/ 0 w 2178"/>
                <a:gd name="T1" fmla="*/ 91 h 182"/>
                <a:gd name="T2" fmla="*/ 46 w 2178"/>
                <a:gd name="T3" fmla="*/ 0 h 182"/>
                <a:gd name="T4" fmla="*/ 2132 w 2178"/>
                <a:gd name="T5" fmla="*/ 0 h 182"/>
                <a:gd name="T6" fmla="*/ 2178 w 2178"/>
                <a:gd name="T7" fmla="*/ 91 h 182"/>
                <a:gd name="T8" fmla="*/ 2132 w 2178"/>
                <a:gd name="T9" fmla="*/ 182 h 182"/>
                <a:gd name="T10" fmla="*/ 46 w 2178"/>
                <a:gd name="T11" fmla="*/ 182 h 182"/>
                <a:gd name="T12" fmla="*/ 0 w 2178"/>
                <a:gd name="T13" fmla="*/ 91 h 182"/>
                <a:gd name="T14" fmla="*/ 0 60000 65536"/>
                <a:gd name="T15" fmla="*/ 0 60000 65536"/>
                <a:gd name="T16" fmla="*/ 0 60000 65536"/>
                <a:gd name="T17" fmla="*/ 0 60000 65536"/>
                <a:gd name="T18" fmla="*/ 0 60000 65536"/>
                <a:gd name="T19" fmla="*/ 0 60000 65536"/>
                <a:gd name="T20" fmla="*/ 0 60000 65536"/>
                <a:gd name="T21" fmla="*/ 0 w 2178"/>
                <a:gd name="T22" fmla="*/ 0 h 182"/>
                <a:gd name="T23" fmla="*/ 2178 w 2178"/>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8" h="182">
                  <a:moveTo>
                    <a:pt x="0" y="91"/>
                  </a:moveTo>
                  <a:lnTo>
                    <a:pt x="46" y="0"/>
                  </a:lnTo>
                  <a:lnTo>
                    <a:pt x="2132" y="0"/>
                  </a:lnTo>
                  <a:lnTo>
                    <a:pt x="2178" y="91"/>
                  </a:lnTo>
                  <a:lnTo>
                    <a:pt x="2132" y="182"/>
                  </a:lnTo>
                  <a:lnTo>
                    <a:pt x="46" y="182"/>
                  </a:lnTo>
                  <a:lnTo>
                    <a:pt x="0" y="91"/>
                  </a:lnTo>
                  <a:close/>
                </a:path>
              </a:pathLst>
            </a:custGeom>
            <a:solidFill>
              <a:schemeClr val="hlink"/>
            </a:solidFill>
            <a:ln w="9525">
              <a:solidFill>
                <a:schemeClr val="tx1"/>
              </a:solidFill>
              <a:round/>
              <a:headEnd/>
              <a:tailEnd/>
            </a:ln>
          </p:spPr>
          <p:txBody>
            <a:bodyPr/>
            <a:lstStyle/>
            <a:p>
              <a:endParaRPr lang="en-CA"/>
            </a:p>
          </p:txBody>
        </p:sp>
        <p:sp>
          <p:nvSpPr>
            <p:cNvPr id="12325" name="Freeform 50"/>
            <p:cNvSpPr>
              <a:spLocks/>
            </p:cNvSpPr>
            <p:nvPr/>
          </p:nvSpPr>
          <p:spPr bwMode="auto">
            <a:xfrm>
              <a:off x="4875"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26" name="Freeform 51"/>
            <p:cNvSpPr>
              <a:spLocks/>
            </p:cNvSpPr>
            <p:nvPr/>
          </p:nvSpPr>
          <p:spPr bwMode="auto">
            <a:xfrm>
              <a:off x="4876"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27" name="Line 17"/>
            <p:cNvSpPr>
              <a:spLocks noChangeShapeType="1"/>
            </p:cNvSpPr>
            <p:nvPr/>
          </p:nvSpPr>
          <p:spPr bwMode="auto">
            <a:xfrm>
              <a:off x="2698"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sp>
          <p:nvSpPr>
            <p:cNvPr id="12328" name="Line 18"/>
            <p:cNvSpPr>
              <a:spLocks noChangeShapeType="1"/>
            </p:cNvSpPr>
            <p:nvPr/>
          </p:nvSpPr>
          <p:spPr bwMode="auto">
            <a:xfrm>
              <a:off x="3787"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sp>
          <p:nvSpPr>
            <p:cNvPr id="12329" name="Line 19"/>
            <p:cNvSpPr>
              <a:spLocks noChangeShapeType="1"/>
            </p:cNvSpPr>
            <p:nvPr/>
          </p:nvSpPr>
          <p:spPr bwMode="auto">
            <a:xfrm>
              <a:off x="4875" y="2387"/>
              <a:ext cx="1"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7104044-48B3-4FB2-8C3B-733001D32751}" type="slidenum">
              <a:rPr lang="en-AU" altLang="en-US" sz="1400"/>
              <a:pPr/>
              <a:t>110</a:t>
            </a:fld>
            <a:endParaRPr lang="en-AU" altLang="en-US" sz="1400"/>
          </a:p>
        </p:txBody>
      </p:sp>
      <p:pic>
        <p:nvPicPr>
          <p:cNvPr id="106499" name="Picture 7" descr="f04-67-P374493-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8231187"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Rectangle 2"/>
          <p:cNvSpPr>
            <a:spLocks noGrp="1" noChangeArrowheads="1"/>
          </p:cNvSpPr>
          <p:nvPr>
            <p:ph type="title"/>
          </p:nvPr>
        </p:nvSpPr>
        <p:spPr/>
        <p:txBody>
          <a:bodyPr/>
          <a:lstStyle/>
          <a:p>
            <a:pPr eaLnBrk="1" hangingPunct="1"/>
            <a:r>
              <a:rPr lang="en-US" altLang="en-US"/>
              <a:t>Exception Example</a:t>
            </a:r>
            <a:endParaRPr lang="en-AU"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CE382241-A00C-4F33-9D64-EA13ACFCF211}" type="slidenum">
              <a:rPr lang="en-AU" altLang="en-US" sz="1400"/>
              <a:pPr/>
              <a:t>111</a:t>
            </a:fld>
            <a:endParaRPr lang="en-AU" altLang="en-US" sz="1400"/>
          </a:p>
        </p:txBody>
      </p:sp>
      <p:pic>
        <p:nvPicPr>
          <p:cNvPr id="107523" name="Picture 7" descr="f04-67-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8259762"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Rectangle 2"/>
          <p:cNvSpPr>
            <a:spLocks noGrp="1" noChangeArrowheads="1"/>
          </p:cNvSpPr>
          <p:nvPr>
            <p:ph type="title"/>
          </p:nvPr>
        </p:nvSpPr>
        <p:spPr/>
        <p:txBody>
          <a:bodyPr/>
          <a:lstStyle/>
          <a:p>
            <a:pPr eaLnBrk="1" hangingPunct="1"/>
            <a:r>
              <a:rPr lang="en-US" altLang="en-US"/>
              <a:t>Exception Example</a:t>
            </a:r>
            <a:endParaRPr lang="en-AU"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D08DC713-CC0E-4273-915E-26D16DDB1448}" type="slidenum">
              <a:rPr lang="en-AU" altLang="en-US" sz="1400"/>
              <a:pPr/>
              <a:t>112</a:t>
            </a:fld>
            <a:endParaRPr lang="en-AU" altLang="en-US" sz="1400"/>
          </a:p>
        </p:txBody>
      </p:sp>
      <p:sp>
        <p:nvSpPr>
          <p:cNvPr id="108547" name="Rectangle 2"/>
          <p:cNvSpPr>
            <a:spLocks noGrp="1" noChangeArrowheads="1"/>
          </p:cNvSpPr>
          <p:nvPr>
            <p:ph type="title"/>
          </p:nvPr>
        </p:nvSpPr>
        <p:spPr/>
        <p:txBody>
          <a:bodyPr/>
          <a:lstStyle/>
          <a:p>
            <a:pPr eaLnBrk="1" hangingPunct="1"/>
            <a:r>
              <a:rPr lang="en-US" altLang="en-US"/>
              <a:t>Multiple Exceptions</a:t>
            </a:r>
            <a:endParaRPr lang="en-AU" altLang="en-US"/>
          </a:p>
        </p:txBody>
      </p:sp>
      <p:sp>
        <p:nvSpPr>
          <p:cNvPr id="108548" name="Rectangle 3"/>
          <p:cNvSpPr>
            <a:spLocks noGrp="1" noChangeArrowheads="1"/>
          </p:cNvSpPr>
          <p:nvPr>
            <p:ph type="body" idx="1"/>
          </p:nvPr>
        </p:nvSpPr>
        <p:spPr/>
        <p:txBody>
          <a:bodyPr/>
          <a:lstStyle/>
          <a:p>
            <a:pPr eaLnBrk="1" hangingPunct="1"/>
            <a:r>
              <a:rPr lang="en-US" altLang="en-US" sz="2800"/>
              <a:t>Pipelining overlaps multiple instructions</a:t>
            </a:r>
          </a:p>
          <a:p>
            <a:pPr lvl="1" eaLnBrk="1" hangingPunct="1"/>
            <a:r>
              <a:rPr lang="en-US" altLang="en-US" sz="2400"/>
              <a:t>Could have multiple exceptions at once</a:t>
            </a:r>
          </a:p>
          <a:p>
            <a:pPr eaLnBrk="1" hangingPunct="1"/>
            <a:r>
              <a:rPr lang="en-US" altLang="en-US" sz="2800"/>
              <a:t>Simple approach: deal with exception from earliest instruction</a:t>
            </a:r>
          </a:p>
          <a:p>
            <a:pPr lvl="1" eaLnBrk="1" hangingPunct="1"/>
            <a:r>
              <a:rPr lang="en-US" altLang="en-US" sz="2400"/>
              <a:t>Flush subsequent instructions</a:t>
            </a:r>
          </a:p>
          <a:p>
            <a:pPr lvl="1" eaLnBrk="1" hangingPunct="1"/>
            <a:r>
              <a:rPr lang="en-US" altLang="en-US" sz="2400"/>
              <a:t>“Precise” exceptions</a:t>
            </a:r>
          </a:p>
          <a:p>
            <a:pPr eaLnBrk="1" hangingPunct="1"/>
            <a:r>
              <a:rPr lang="en-US" altLang="en-US" sz="2800"/>
              <a:t>In complex pipelines</a:t>
            </a:r>
          </a:p>
          <a:p>
            <a:pPr lvl="1" eaLnBrk="1" hangingPunct="1"/>
            <a:r>
              <a:rPr lang="en-US" altLang="en-US" sz="2400"/>
              <a:t>Multiple instructions issued per cycle</a:t>
            </a:r>
          </a:p>
          <a:p>
            <a:pPr lvl="1" eaLnBrk="1" hangingPunct="1"/>
            <a:r>
              <a:rPr lang="en-US" altLang="en-US" sz="2400"/>
              <a:t>Out-of-order completion</a:t>
            </a:r>
          </a:p>
          <a:p>
            <a:pPr lvl="1" eaLnBrk="1" hangingPunct="1"/>
            <a:r>
              <a:rPr lang="en-US" altLang="en-US" sz="2400"/>
              <a:t>Maintaining precise exceptions is difficult!</a:t>
            </a:r>
            <a:endParaRPr lang="en-AU" altLang="en-US" sz="24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3889354E-4654-4285-BADD-3E9EE7954F1B}" type="slidenum">
              <a:rPr lang="en-AU" altLang="en-US" sz="1400"/>
              <a:pPr/>
              <a:t>113</a:t>
            </a:fld>
            <a:endParaRPr lang="en-AU" altLang="en-US" sz="1400"/>
          </a:p>
        </p:txBody>
      </p:sp>
      <p:sp>
        <p:nvSpPr>
          <p:cNvPr id="109571" name="Rectangle 2"/>
          <p:cNvSpPr>
            <a:spLocks noGrp="1" noChangeArrowheads="1"/>
          </p:cNvSpPr>
          <p:nvPr>
            <p:ph type="title"/>
          </p:nvPr>
        </p:nvSpPr>
        <p:spPr/>
        <p:txBody>
          <a:bodyPr/>
          <a:lstStyle/>
          <a:p>
            <a:pPr eaLnBrk="1" hangingPunct="1"/>
            <a:r>
              <a:rPr lang="en-US" altLang="en-US"/>
              <a:t>Imprecise Exceptions</a:t>
            </a:r>
            <a:endParaRPr lang="en-AU" altLang="en-US"/>
          </a:p>
        </p:txBody>
      </p:sp>
      <p:sp>
        <p:nvSpPr>
          <p:cNvPr id="109572" name="Rectangle 3"/>
          <p:cNvSpPr>
            <a:spLocks noGrp="1" noChangeArrowheads="1"/>
          </p:cNvSpPr>
          <p:nvPr>
            <p:ph type="body" idx="1"/>
          </p:nvPr>
        </p:nvSpPr>
        <p:spPr/>
        <p:txBody>
          <a:bodyPr/>
          <a:lstStyle/>
          <a:p>
            <a:pPr eaLnBrk="1" hangingPunct="1"/>
            <a:r>
              <a:rPr lang="en-US" altLang="en-US" sz="2800"/>
              <a:t>Just stop pipeline and save state</a:t>
            </a:r>
          </a:p>
          <a:p>
            <a:pPr lvl="1" eaLnBrk="1" hangingPunct="1"/>
            <a:r>
              <a:rPr lang="en-US" altLang="en-US" sz="2400"/>
              <a:t>Including exception cause(s)</a:t>
            </a:r>
          </a:p>
          <a:p>
            <a:pPr eaLnBrk="1" hangingPunct="1"/>
            <a:r>
              <a:rPr lang="en-US" altLang="en-US" sz="2800"/>
              <a:t>Let the handler work out</a:t>
            </a:r>
          </a:p>
          <a:p>
            <a:pPr lvl="1" eaLnBrk="1" hangingPunct="1"/>
            <a:r>
              <a:rPr lang="en-US" altLang="en-US" sz="2400"/>
              <a:t>Which instruction(s) had exceptions</a:t>
            </a:r>
          </a:p>
          <a:p>
            <a:pPr lvl="1" eaLnBrk="1" hangingPunct="1"/>
            <a:r>
              <a:rPr lang="en-US" altLang="en-US" sz="2400"/>
              <a:t>Which to complete or flush</a:t>
            </a:r>
          </a:p>
          <a:p>
            <a:pPr lvl="2" eaLnBrk="1" hangingPunct="1"/>
            <a:r>
              <a:rPr lang="en-US" altLang="en-US" sz="2000"/>
              <a:t>May require “manual” completion</a:t>
            </a:r>
          </a:p>
          <a:p>
            <a:pPr eaLnBrk="1" hangingPunct="1"/>
            <a:r>
              <a:rPr lang="en-US" altLang="en-US" sz="2800"/>
              <a:t>Simplifies hardware, but more complex handler software</a:t>
            </a:r>
          </a:p>
          <a:p>
            <a:pPr eaLnBrk="1" hangingPunct="1"/>
            <a:r>
              <a:rPr lang="en-US" altLang="en-US" sz="2800"/>
              <a:t>Not feasible for complex multiple-issue</a:t>
            </a:r>
            <a:br>
              <a:rPr lang="en-US" altLang="en-US" sz="2800"/>
            </a:br>
            <a:r>
              <a:rPr lang="en-US" altLang="en-US" sz="2800"/>
              <a:t>out-of-order pipelines</a:t>
            </a:r>
            <a:endParaRPr lang="en-AU" altLang="en-US" sz="28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0640E290-D944-462D-80E3-6193632A65C1}" type="slidenum">
              <a:rPr lang="en-AU" altLang="en-US" sz="1400"/>
              <a:pPr/>
              <a:t>114</a:t>
            </a:fld>
            <a:endParaRPr lang="en-AU" altLang="en-US" sz="1400"/>
          </a:p>
        </p:txBody>
      </p:sp>
      <p:sp>
        <p:nvSpPr>
          <p:cNvPr id="110595" name="Rectangle 2"/>
          <p:cNvSpPr>
            <a:spLocks noGrp="1" noChangeArrowheads="1"/>
          </p:cNvSpPr>
          <p:nvPr>
            <p:ph type="title"/>
          </p:nvPr>
        </p:nvSpPr>
        <p:spPr/>
        <p:txBody>
          <a:bodyPr/>
          <a:lstStyle/>
          <a:p>
            <a:pPr eaLnBrk="1" hangingPunct="1"/>
            <a:r>
              <a:rPr lang="en-US" altLang="en-US" sz="3600" dirty="0"/>
              <a:t>Instruction-Level Parallelism (ILP)</a:t>
            </a:r>
            <a:endParaRPr lang="en-AU" altLang="en-US" sz="3600" dirty="0"/>
          </a:p>
        </p:txBody>
      </p:sp>
      <p:sp>
        <p:nvSpPr>
          <p:cNvPr id="110596" name="Rectangle 3"/>
          <p:cNvSpPr>
            <a:spLocks noGrp="1" noChangeArrowheads="1"/>
          </p:cNvSpPr>
          <p:nvPr>
            <p:ph type="body" idx="1"/>
          </p:nvPr>
        </p:nvSpPr>
        <p:spPr/>
        <p:txBody>
          <a:bodyPr/>
          <a:lstStyle/>
          <a:p>
            <a:pPr eaLnBrk="1" hangingPunct="1">
              <a:lnSpc>
                <a:spcPct val="90000"/>
              </a:lnSpc>
            </a:pPr>
            <a:r>
              <a:rPr lang="en-US" altLang="en-US" sz="2800" dirty="0"/>
              <a:t>Pipelining: executing multiple instructions in parallel</a:t>
            </a:r>
          </a:p>
          <a:p>
            <a:pPr eaLnBrk="1" hangingPunct="1">
              <a:lnSpc>
                <a:spcPct val="90000"/>
              </a:lnSpc>
            </a:pPr>
            <a:r>
              <a:rPr lang="en-US" altLang="en-US" sz="2800" dirty="0"/>
              <a:t>To increase ILP</a:t>
            </a:r>
          </a:p>
          <a:p>
            <a:pPr lvl="1" eaLnBrk="1" hangingPunct="1">
              <a:lnSpc>
                <a:spcPct val="90000"/>
              </a:lnSpc>
            </a:pPr>
            <a:r>
              <a:rPr lang="en-US" altLang="en-US" sz="2400" dirty="0"/>
              <a:t>Deeper pipeline</a:t>
            </a:r>
          </a:p>
          <a:p>
            <a:pPr lvl="2" eaLnBrk="1" hangingPunct="1">
              <a:lnSpc>
                <a:spcPct val="90000"/>
              </a:lnSpc>
            </a:pPr>
            <a:r>
              <a:rPr lang="en-US" altLang="en-US" sz="2000" dirty="0"/>
              <a:t>Less work per stage </a:t>
            </a:r>
            <a:r>
              <a:rPr lang="en-US" altLang="en-US" sz="2000" dirty="0">
                <a:sym typeface="Symbol" panose="05050102010706020507" pitchFamily="18" charset="2"/>
              </a:rPr>
              <a:t> shorter clock cycle</a:t>
            </a:r>
          </a:p>
          <a:p>
            <a:pPr lvl="1" eaLnBrk="1" hangingPunct="1">
              <a:lnSpc>
                <a:spcPct val="90000"/>
              </a:lnSpc>
            </a:pPr>
            <a:r>
              <a:rPr lang="en-US" altLang="en-US" sz="2400" dirty="0">
                <a:sym typeface="Symbol" panose="05050102010706020507" pitchFamily="18" charset="2"/>
              </a:rPr>
              <a:t>Multiple issue</a:t>
            </a:r>
          </a:p>
          <a:p>
            <a:pPr lvl="2" eaLnBrk="1" hangingPunct="1">
              <a:lnSpc>
                <a:spcPct val="90000"/>
              </a:lnSpc>
            </a:pPr>
            <a:r>
              <a:rPr lang="en-US" altLang="en-US" sz="2000" dirty="0">
                <a:sym typeface="Symbol" panose="05050102010706020507" pitchFamily="18" charset="2"/>
              </a:rPr>
              <a:t>Replicate pipeline stages  multiple pipelines</a:t>
            </a:r>
          </a:p>
          <a:p>
            <a:pPr lvl="2" eaLnBrk="1" hangingPunct="1">
              <a:lnSpc>
                <a:spcPct val="90000"/>
              </a:lnSpc>
            </a:pPr>
            <a:r>
              <a:rPr lang="en-US" altLang="en-US" sz="2000" dirty="0">
                <a:sym typeface="Symbol" panose="05050102010706020507" pitchFamily="18" charset="2"/>
              </a:rPr>
              <a:t>Start multiple instructions per clock cycle</a:t>
            </a:r>
          </a:p>
          <a:p>
            <a:pPr lvl="2" eaLnBrk="1" hangingPunct="1">
              <a:lnSpc>
                <a:spcPct val="90000"/>
              </a:lnSpc>
            </a:pPr>
            <a:r>
              <a:rPr lang="en-US" altLang="en-US" sz="2000" dirty="0">
                <a:sym typeface="Symbol" panose="05050102010706020507" pitchFamily="18" charset="2"/>
              </a:rPr>
              <a:t>CPI &lt; 1, so use Instructions Per Cycle (IPC)</a:t>
            </a:r>
          </a:p>
          <a:p>
            <a:pPr lvl="2" eaLnBrk="1" hangingPunct="1">
              <a:lnSpc>
                <a:spcPct val="90000"/>
              </a:lnSpc>
            </a:pPr>
            <a:r>
              <a:rPr lang="en-US" altLang="en-US" sz="2000" dirty="0">
                <a:sym typeface="Symbol" panose="05050102010706020507" pitchFamily="18" charset="2"/>
              </a:rPr>
              <a:t>E.g., 4GHz 4-way multiple-issue</a:t>
            </a:r>
          </a:p>
          <a:p>
            <a:pPr lvl="3" eaLnBrk="1" hangingPunct="1">
              <a:lnSpc>
                <a:spcPct val="90000"/>
              </a:lnSpc>
            </a:pPr>
            <a:r>
              <a:rPr lang="en-US" altLang="en-US" sz="1800" dirty="0">
                <a:sym typeface="Symbol" panose="05050102010706020507" pitchFamily="18" charset="2"/>
              </a:rPr>
              <a:t>16 BIPS, peak CPI = 0.25, peak IPC = 4</a:t>
            </a:r>
          </a:p>
          <a:p>
            <a:pPr lvl="2" eaLnBrk="1" hangingPunct="1">
              <a:lnSpc>
                <a:spcPct val="90000"/>
              </a:lnSpc>
            </a:pPr>
            <a:r>
              <a:rPr lang="en-US" altLang="en-US" sz="2000" dirty="0">
                <a:sym typeface="Symbol" panose="05050102010706020507" pitchFamily="18" charset="2"/>
              </a:rPr>
              <a:t>But dependencies reduce this in practice</a:t>
            </a:r>
          </a:p>
        </p:txBody>
      </p:sp>
      <p:sp>
        <p:nvSpPr>
          <p:cNvPr id="110597" name="Text Box 4"/>
          <p:cNvSpPr txBox="1">
            <a:spLocks noChangeArrowheads="1"/>
          </p:cNvSpPr>
          <p:nvPr/>
        </p:nvSpPr>
        <p:spPr bwMode="auto">
          <a:xfrm rot="5400000">
            <a:off x="7181850" y="1593850"/>
            <a:ext cx="35575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§4.10 </a:t>
            </a:r>
            <a:r>
              <a:rPr lang="en-AU" altLang="en-US" sz="1800">
                <a:solidFill>
                  <a:schemeClr val="folHlink"/>
                </a:solidFill>
              </a:rPr>
              <a:t>Parallelism via Instructions</a:t>
            </a:r>
            <a:endParaRPr lang="en-US" altLang="en-US" sz="1800">
              <a:solidFill>
                <a:schemeClr val="folHlink"/>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5E8428F0-01C8-4972-B8E4-A18C8B264F11}" type="slidenum">
              <a:rPr lang="en-AU" altLang="en-US" sz="1400"/>
              <a:pPr/>
              <a:t>115</a:t>
            </a:fld>
            <a:endParaRPr lang="en-AU" altLang="en-US" sz="1400"/>
          </a:p>
        </p:txBody>
      </p:sp>
      <p:sp>
        <p:nvSpPr>
          <p:cNvPr id="111619" name="Rectangle 2"/>
          <p:cNvSpPr>
            <a:spLocks noGrp="1" noChangeArrowheads="1"/>
          </p:cNvSpPr>
          <p:nvPr>
            <p:ph type="title"/>
          </p:nvPr>
        </p:nvSpPr>
        <p:spPr/>
        <p:txBody>
          <a:bodyPr/>
          <a:lstStyle/>
          <a:p>
            <a:pPr eaLnBrk="1" hangingPunct="1"/>
            <a:r>
              <a:rPr lang="en-US" altLang="en-US"/>
              <a:t>Multiple Issue</a:t>
            </a:r>
            <a:endParaRPr lang="en-AU" altLang="en-US"/>
          </a:p>
        </p:txBody>
      </p:sp>
      <p:sp>
        <p:nvSpPr>
          <p:cNvPr id="111620" name="Rectangle 3"/>
          <p:cNvSpPr>
            <a:spLocks noGrp="1" noChangeArrowheads="1"/>
          </p:cNvSpPr>
          <p:nvPr>
            <p:ph type="body" idx="1"/>
          </p:nvPr>
        </p:nvSpPr>
        <p:spPr/>
        <p:txBody>
          <a:bodyPr/>
          <a:lstStyle/>
          <a:p>
            <a:pPr eaLnBrk="1" hangingPunct="1"/>
            <a:r>
              <a:rPr lang="en-US" altLang="en-US" sz="2800"/>
              <a:t>Static multiple issue</a:t>
            </a:r>
          </a:p>
          <a:p>
            <a:pPr lvl="1" eaLnBrk="1" hangingPunct="1"/>
            <a:r>
              <a:rPr lang="en-US" altLang="en-US" sz="2400"/>
              <a:t>Compiler groups instructions to be issued together</a:t>
            </a:r>
          </a:p>
          <a:p>
            <a:pPr lvl="1" eaLnBrk="1" hangingPunct="1"/>
            <a:r>
              <a:rPr lang="en-US" altLang="en-US" sz="2400"/>
              <a:t>Packages them into “issue slots”</a:t>
            </a:r>
          </a:p>
          <a:p>
            <a:pPr lvl="1" eaLnBrk="1" hangingPunct="1"/>
            <a:r>
              <a:rPr lang="en-US" altLang="en-US" sz="2400"/>
              <a:t>Compiler detects and avoids hazards</a:t>
            </a:r>
          </a:p>
          <a:p>
            <a:pPr eaLnBrk="1" hangingPunct="1"/>
            <a:r>
              <a:rPr lang="en-US" altLang="en-US" sz="2800"/>
              <a:t>Dynamic multiple issue</a:t>
            </a:r>
          </a:p>
          <a:p>
            <a:pPr lvl="1" eaLnBrk="1" hangingPunct="1"/>
            <a:r>
              <a:rPr lang="en-US" altLang="en-US" sz="2400"/>
              <a:t>CPU examines instruction stream and chooses instructions to issue each cycle</a:t>
            </a:r>
          </a:p>
          <a:p>
            <a:pPr lvl="1" eaLnBrk="1" hangingPunct="1"/>
            <a:r>
              <a:rPr lang="en-US" altLang="en-US" sz="2400"/>
              <a:t>Compiler can help by reordering instructions</a:t>
            </a:r>
          </a:p>
          <a:p>
            <a:pPr lvl="1" eaLnBrk="1" hangingPunct="1"/>
            <a:r>
              <a:rPr lang="en-US" altLang="en-US" sz="2400"/>
              <a:t>CPU resolves hazards using advanced techniques at runtime</a:t>
            </a:r>
            <a:endParaRPr lang="en-AU" altLang="en-US" sz="2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49420F31-CE66-40F0-912F-3DD2CEF455ED}" type="slidenum">
              <a:rPr lang="en-AU" altLang="en-US" sz="1400"/>
              <a:pPr/>
              <a:t>116</a:t>
            </a:fld>
            <a:endParaRPr lang="en-AU" altLang="en-US" sz="1400"/>
          </a:p>
        </p:txBody>
      </p:sp>
      <p:sp>
        <p:nvSpPr>
          <p:cNvPr id="112643" name="Rectangle 2"/>
          <p:cNvSpPr>
            <a:spLocks noGrp="1" noChangeArrowheads="1"/>
          </p:cNvSpPr>
          <p:nvPr>
            <p:ph type="title"/>
          </p:nvPr>
        </p:nvSpPr>
        <p:spPr/>
        <p:txBody>
          <a:bodyPr/>
          <a:lstStyle/>
          <a:p>
            <a:pPr eaLnBrk="1" hangingPunct="1"/>
            <a:r>
              <a:rPr lang="en-US" altLang="en-US"/>
              <a:t>Speculation</a:t>
            </a:r>
            <a:endParaRPr lang="en-AU" altLang="en-US"/>
          </a:p>
        </p:txBody>
      </p:sp>
      <p:sp>
        <p:nvSpPr>
          <p:cNvPr id="112644" name="Rectangle 3"/>
          <p:cNvSpPr>
            <a:spLocks noGrp="1" noChangeArrowheads="1"/>
          </p:cNvSpPr>
          <p:nvPr>
            <p:ph type="body" idx="1"/>
          </p:nvPr>
        </p:nvSpPr>
        <p:spPr/>
        <p:txBody>
          <a:bodyPr/>
          <a:lstStyle/>
          <a:p>
            <a:pPr eaLnBrk="1" hangingPunct="1"/>
            <a:r>
              <a:rPr lang="en-US" altLang="en-US" sz="2800"/>
              <a:t>“Guess” what to do with an instruction</a:t>
            </a:r>
          </a:p>
          <a:p>
            <a:pPr lvl="1" eaLnBrk="1" hangingPunct="1"/>
            <a:r>
              <a:rPr lang="en-US" altLang="en-US" sz="2400"/>
              <a:t>Start operation as soon as possible</a:t>
            </a:r>
          </a:p>
          <a:p>
            <a:pPr lvl="1" eaLnBrk="1" hangingPunct="1"/>
            <a:r>
              <a:rPr lang="en-US" altLang="en-US" sz="2400"/>
              <a:t>Check whether guess was right</a:t>
            </a:r>
          </a:p>
          <a:p>
            <a:pPr lvl="2" eaLnBrk="1" hangingPunct="1"/>
            <a:r>
              <a:rPr lang="en-US" altLang="en-US" sz="2000"/>
              <a:t>If so, complete the operation</a:t>
            </a:r>
          </a:p>
          <a:p>
            <a:pPr lvl="2" eaLnBrk="1" hangingPunct="1"/>
            <a:r>
              <a:rPr lang="en-US" altLang="en-US" sz="2000"/>
              <a:t>If not, roll-back and do the right thing</a:t>
            </a:r>
          </a:p>
          <a:p>
            <a:pPr eaLnBrk="1" hangingPunct="1"/>
            <a:r>
              <a:rPr lang="en-US" altLang="en-US" sz="2800"/>
              <a:t>Common to static and dynamic multiple issue</a:t>
            </a:r>
          </a:p>
          <a:p>
            <a:pPr eaLnBrk="1" hangingPunct="1"/>
            <a:r>
              <a:rPr lang="en-US" altLang="en-US" sz="2800"/>
              <a:t>Examples</a:t>
            </a:r>
          </a:p>
          <a:p>
            <a:pPr lvl="1" eaLnBrk="1" hangingPunct="1"/>
            <a:r>
              <a:rPr lang="en-US" altLang="en-US" sz="2400"/>
              <a:t>Speculate on branch outcome</a:t>
            </a:r>
          </a:p>
          <a:p>
            <a:pPr lvl="2" eaLnBrk="1" hangingPunct="1"/>
            <a:r>
              <a:rPr lang="en-US" altLang="en-US" sz="2000"/>
              <a:t>Roll back if path taken is different</a:t>
            </a:r>
          </a:p>
          <a:p>
            <a:pPr lvl="1" eaLnBrk="1" hangingPunct="1"/>
            <a:r>
              <a:rPr lang="en-US" altLang="en-US" sz="2400"/>
              <a:t>Speculate on load</a:t>
            </a:r>
          </a:p>
          <a:p>
            <a:pPr lvl="2" eaLnBrk="1" hangingPunct="1"/>
            <a:r>
              <a:rPr lang="en-US" altLang="en-US" sz="2000"/>
              <a:t>Roll back if location is updated</a:t>
            </a:r>
            <a:endParaRPr lang="en-AU" altLang="en-US" sz="20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7CC60B49-A5E7-48B2-9F90-A72C6D34D7FA}" type="slidenum">
              <a:rPr lang="en-AU" altLang="en-US" sz="1400"/>
              <a:pPr/>
              <a:t>117</a:t>
            </a:fld>
            <a:endParaRPr lang="en-AU" altLang="en-US" sz="1400"/>
          </a:p>
        </p:txBody>
      </p:sp>
      <p:sp>
        <p:nvSpPr>
          <p:cNvPr id="113667" name="Rectangle 2"/>
          <p:cNvSpPr>
            <a:spLocks noGrp="1" noChangeArrowheads="1"/>
          </p:cNvSpPr>
          <p:nvPr>
            <p:ph type="title"/>
          </p:nvPr>
        </p:nvSpPr>
        <p:spPr/>
        <p:txBody>
          <a:bodyPr/>
          <a:lstStyle/>
          <a:p>
            <a:pPr eaLnBrk="1" hangingPunct="1"/>
            <a:r>
              <a:rPr lang="en-US" altLang="en-US" sz="4000"/>
              <a:t>Compiler/Hardware Speculation</a:t>
            </a:r>
            <a:endParaRPr lang="en-AU" altLang="en-US" sz="4000"/>
          </a:p>
        </p:txBody>
      </p:sp>
      <p:sp>
        <p:nvSpPr>
          <p:cNvPr id="113668" name="Rectangle 3"/>
          <p:cNvSpPr>
            <a:spLocks noGrp="1" noChangeArrowheads="1"/>
          </p:cNvSpPr>
          <p:nvPr>
            <p:ph type="body" idx="1"/>
          </p:nvPr>
        </p:nvSpPr>
        <p:spPr/>
        <p:txBody>
          <a:bodyPr/>
          <a:lstStyle/>
          <a:p>
            <a:pPr eaLnBrk="1" hangingPunct="1"/>
            <a:r>
              <a:rPr lang="en-US" altLang="en-US"/>
              <a:t>Compiler can reorder instructions</a:t>
            </a:r>
          </a:p>
          <a:p>
            <a:pPr lvl="1" eaLnBrk="1" hangingPunct="1"/>
            <a:r>
              <a:rPr lang="en-US" altLang="en-US"/>
              <a:t>e.g., move load before branch</a:t>
            </a:r>
          </a:p>
          <a:p>
            <a:pPr lvl="1" eaLnBrk="1" hangingPunct="1"/>
            <a:r>
              <a:rPr lang="en-US" altLang="en-US"/>
              <a:t>Can include “fix-up” instructions to recover from incorrect guess</a:t>
            </a:r>
          </a:p>
          <a:p>
            <a:pPr eaLnBrk="1" hangingPunct="1"/>
            <a:r>
              <a:rPr lang="en-US" altLang="en-US"/>
              <a:t>Hardware can look ahead for instructions to execute</a:t>
            </a:r>
          </a:p>
          <a:p>
            <a:pPr lvl="1" eaLnBrk="1" hangingPunct="1"/>
            <a:r>
              <a:rPr lang="en-US" altLang="en-US"/>
              <a:t>Buffer results until it determines they are actually needed</a:t>
            </a:r>
          </a:p>
          <a:p>
            <a:pPr lvl="1" eaLnBrk="1" hangingPunct="1"/>
            <a:r>
              <a:rPr lang="en-US" altLang="en-US"/>
              <a:t>Flush buffers on incorrect speculation</a:t>
            </a:r>
            <a:endParaRPr lang="en-AU"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13FCFD2-95CB-4CD1-9D46-EB9BBBF31B6A}" type="slidenum">
              <a:rPr lang="en-AU" altLang="en-US" sz="1400"/>
              <a:pPr/>
              <a:t>118</a:t>
            </a:fld>
            <a:endParaRPr lang="en-AU" altLang="en-US" sz="1400"/>
          </a:p>
        </p:txBody>
      </p:sp>
      <p:sp>
        <p:nvSpPr>
          <p:cNvPr id="114691" name="Rectangle 2"/>
          <p:cNvSpPr>
            <a:spLocks noGrp="1" noChangeArrowheads="1"/>
          </p:cNvSpPr>
          <p:nvPr>
            <p:ph type="title"/>
          </p:nvPr>
        </p:nvSpPr>
        <p:spPr/>
        <p:txBody>
          <a:bodyPr/>
          <a:lstStyle/>
          <a:p>
            <a:pPr eaLnBrk="1" hangingPunct="1"/>
            <a:r>
              <a:rPr lang="en-US" altLang="en-US"/>
              <a:t>Speculation and Exceptions</a:t>
            </a:r>
            <a:endParaRPr lang="en-AU" altLang="en-US"/>
          </a:p>
        </p:txBody>
      </p:sp>
      <p:sp>
        <p:nvSpPr>
          <p:cNvPr id="114692" name="Rectangle 3"/>
          <p:cNvSpPr>
            <a:spLocks noGrp="1" noChangeArrowheads="1"/>
          </p:cNvSpPr>
          <p:nvPr>
            <p:ph type="body" idx="1"/>
          </p:nvPr>
        </p:nvSpPr>
        <p:spPr/>
        <p:txBody>
          <a:bodyPr/>
          <a:lstStyle/>
          <a:p>
            <a:pPr eaLnBrk="1" hangingPunct="1">
              <a:lnSpc>
                <a:spcPct val="90000"/>
              </a:lnSpc>
            </a:pPr>
            <a:r>
              <a:rPr lang="en-US" altLang="en-US"/>
              <a:t>What if exception occurs on a speculatively executed instruction?</a:t>
            </a:r>
          </a:p>
          <a:p>
            <a:pPr lvl="1" eaLnBrk="1" hangingPunct="1">
              <a:lnSpc>
                <a:spcPct val="90000"/>
              </a:lnSpc>
            </a:pPr>
            <a:r>
              <a:rPr lang="en-US" altLang="en-US"/>
              <a:t>e.g., speculative load before null-pointer check</a:t>
            </a:r>
          </a:p>
          <a:p>
            <a:pPr eaLnBrk="1" hangingPunct="1">
              <a:lnSpc>
                <a:spcPct val="90000"/>
              </a:lnSpc>
            </a:pPr>
            <a:r>
              <a:rPr lang="en-US" altLang="en-US"/>
              <a:t>Static speculation</a:t>
            </a:r>
          </a:p>
          <a:p>
            <a:pPr lvl="1" eaLnBrk="1" hangingPunct="1">
              <a:lnSpc>
                <a:spcPct val="90000"/>
              </a:lnSpc>
            </a:pPr>
            <a:r>
              <a:rPr lang="en-US" altLang="en-US"/>
              <a:t>Can add ISA support for deferring exceptions</a:t>
            </a:r>
          </a:p>
          <a:p>
            <a:pPr eaLnBrk="1" hangingPunct="1">
              <a:lnSpc>
                <a:spcPct val="90000"/>
              </a:lnSpc>
            </a:pPr>
            <a:r>
              <a:rPr lang="en-US" altLang="en-US"/>
              <a:t>Dynamic speculation</a:t>
            </a:r>
          </a:p>
          <a:p>
            <a:pPr lvl="1" eaLnBrk="1" hangingPunct="1">
              <a:lnSpc>
                <a:spcPct val="90000"/>
              </a:lnSpc>
            </a:pPr>
            <a:r>
              <a:rPr lang="en-US" altLang="en-US"/>
              <a:t>Can buffer exceptions until instruction completion (which may not occur)</a:t>
            </a:r>
            <a:endParaRPr lang="en-AU"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C6D23432-E941-407A-9836-7BA07302D176}" type="slidenum">
              <a:rPr lang="en-AU" altLang="en-US" sz="1400"/>
              <a:pPr/>
              <a:t>119</a:t>
            </a:fld>
            <a:endParaRPr lang="en-AU" altLang="en-US" sz="1400"/>
          </a:p>
        </p:txBody>
      </p:sp>
      <p:sp>
        <p:nvSpPr>
          <p:cNvPr id="115715" name="Rectangle 2"/>
          <p:cNvSpPr>
            <a:spLocks noGrp="1" noChangeArrowheads="1"/>
          </p:cNvSpPr>
          <p:nvPr>
            <p:ph type="title"/>
          </p:nvPr>
        </p:nvSpPr>
        <p:spPr/>
        <p:txBody>
          <a:bodyPr/>
          <a:lstStyle/>
          <a:p>
            <a:pPr eaLnBrk="1" hangingPunct="1"/>
            <a:r>
              <a:rPr lang="en-US" altLang="en-US"/>
              <a:t>Static Multiple Issue</a:t>
            </a:r>
            <a:endParaRPr lang="en-AU" altLang="en-US"/>
          </a:p>
        </p:txBody>
      </p:sp>
      <p:sp>
        <p:nvSpPr>
          <p:cNvPr id="115716" name="Rectangle 3"/>
          <p:cNvSpPr>
            <a:spLocks noGrp="1" noChangeArrowheads="1"/>
          </p:cNvSpPr>
          <p:nvPr>
            <p:ph type="body" idx="1"/>
          </p:nvPr>
        </p:nvSpPr>
        <p:spPr/>
        <p:txBody>
          <a:bodyPr/>
          <a:lstStyle/>
          <a:p>
            <a:pPr eaLnBrk="1" hangingPunct="1"/>
            <a:r>
              <a:rPr lang="en-US" altLang="en-US"/>
              <a:t>Compiler groups instructions into “issue packets”</a:t>
            </a:r>
          </a:p>
          <a:p>
            <a:pPr lvl="1" eaLnBrk="1" hangingPunct="1"/>
            <a:r>
              <a:rPr lang="en-US" altLang="en-US"/>
              <a:t>Group of instructions that can be issued on a single cycle</a:t>
            </a:r>
          </a:p>
          <a:p>
            <a:pPr lvl="1" eaLnBrk="1" hangingPunct="1"/>
            <a:r>
              <a:rPr lang="en-US" altLang="en-US"/>
              <a:t>Determined by pipeline resources required</a:t>
            </a:r>
          </a:p>
          <a:p>
            <a:pPr eaLnBrk="1" hangingPunct="1"/>
            <a:r>
              <a:rPr lang="en-US" altLang="en-US"/>
              <a:t>Think of an issue packet as a very long instruction</a:t>
            </a:r>
          </a:p>
          <a:p>
            <a:pPr lvl="1" eaLnBrk="1" hangingPunct="1"/>
            <a:r>
              <a:rPr lang="en-US" altLang="en-US"/>
              <a:t>Specifies multiple concurrent operations</a:t>
            </a:r>
          </a:p>
          <a:p>
            <a:pPr lvl="1" eaLnBrk="1" hangingPunct="1"/>
            <a:r>
              <a:rPr lang="en-US" altLang="en-US">
                <a:sym typeface="Symbol" panose="05050102010706020507" pitchFamily="18" charset="2"/>
              </a:rPr>
              <a:t> Very Long Instruction Word (</a:t>
            </a:r>
            <a:r>
              <a:rPr lang="en-US" altLang="en-US"/>
              <a:t>VLIW)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723DFEAD-34C3-46AD-AC49-FF7AA8EB69D3}" type="slidenum">
              <a:rPr lang="en-AU" altLang="en-US" sz="1400"/>
              <a:pPr/>
              <a:t>12</a:t>
            </a:fld>
            <a:endParaRPr lang="en-AU" altLang="en-US" sz="1400"/>
          </a:p>
        </p:txBody>
      </p:sp>
      <p:sp>
        <p:nvSpPr>
          <p:cNvPr id="13315" name="Rectangle 2"/>
          <p:cNvSpPr>
            <a:spLocks noGrp="1" noChangeArrowheads="1"/>
          </p:cNvSpPr>
          <p:nvPr>
            <p:ph type="title"/>
          </p:nvPr>
        </p:nvSpPr>
        <p:spPr/>
        <p:txBody>
          <a:bodyPr/>
          <a:lstStyle/>
          <a:p>
            <a:pPr eaLnBrk="1" hangingPunct="1"/>
            <a:r>
              <a:rPr lang="en-US" altLang="en-US"/>
              <a:t>Clocking Methodology</a:t>
            </a:r>
            <a:endParaRPr lang="en-AU" altLang="en-US"/>
          </a:p>
        </p:txBody>
      </p:sp>
      <p:sp>
        <p:nvSpPr>
          <p:cNvPr id="13316" name="Rectangle 3"/>
          <p:cNvSpPr>
            <a:spLocks noGrp="1" noChangeArrowheads="1"/>
          </p:cNvSpPr>
          <p:nvPr>
            <p:ph type="body" idx="1"/>
          </p:nvPr>
        </p:nvSpPr>
        <p:spPr>
          <a:xfrm>
            <a:off x="684213" y="1125538"/>
            <a:ext cx="8270875" cy="2841625"/>
          </a:xfrm>
        </p:spPr>
        <p:txBody>
          <a:bodyPr/>
          <a:lstStyle/>
          <a:p>
            <a:pPr eaLnBrk="1" hangingPunct="1">
              <a:lnSpc>
                <a:spcPct val="90000"/>
              </a:lnSpc>
            </a:pPr>
            <a:r>
              <a:rPr lang="en-US" altLang="en-US"/>
              <a:t>Combinational logic transforms data during clock cycles</a:t>
            </a:r>
          </a:p>
          <a:p>
            <a:pPr lvl="1" eaLnBrk="1" hangingPunct="1">
              <a:lnSpc>
                <a:spcPct val="90000"/>
              </a:lnSpc>
            </a:pPr>
            <a:r>
              <a:rPr lang="en-US" altLang="en-US"/>
              <a:t>Between clock edges</a:t>
            </a:r>
          </a:p>
          <a:p>
            <a:pPr lvl="1" eaLnBrk="1" hangingPunct="1">
              <a:lnSpc>
                <a:spcPct val="90000"/>
              </a:lnSpc>
            </a:pPr>
            <a:r>
              <a:rPr lang="en-US" altLang="en-US"/>
              <a:t>Input from state elements, output to state element</a:t>
            </a:r>
          </a:p>
          <a:p>
            <a:pPr lvl="1" eaLnBrk="1" hangingPunct="1">
              <a:lnSpc>
                <a:spcPct val="90000"/>
              </a:lnSpc>
            </a:pPr>
            <a:r>
              <a:rPr lang="en-US" altLang="en-US"/>
              <a:t>Longest delay determines clock period</a:t>
            </a:r>
            <a:endParaRPr lang="en-AU" altLang="en-US"/>
          </a:p>
        </p:txBody>
      </p:sp>
      <p:pic>
        <p:nvPicPr>
          <p:cNvPr id="13317" name="Picture 6" descr="f04-04-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4581525"/>
            <a:ext cx="286543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7" descr="f04-03-P3744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437063"/>
            <a:ext cx="385127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83E405F1-210E-42C3-BB66-9BFE8F3F68E6}" type="slidenum">
              <a:rPr lang="en-AU" altLang="en-US" sz="1400"/>
              <a:pPr/>
              <a:t>120</a:t>
            </a:fld>
            <a:endParaRPr lang="en-AU" altLang="en-US" sz="1400"/>
          </a:p>
        </p:txBody>
      </p:sp>
      <p:sp>
        <p:nvSpPr>
          <p:cNvPr id="116739" name="Rectangle 2"/>
          <p:cNvSpPr>
            <a:spLocks noGrp="1" noChangeArrowheads="1"/>
          </p:cNvSpPr>
          <p:nvPr>
            <p:ph type="title"/>
          </p:nvPr>
        </p:nvSpPr>
        <p:spPr/>
        <p:txBody>
          <a:bodyPr/>
          <a:lstStyle/>
          <a:p>
            <a:pPr eaLnBrk="1" hangingPunct="1"/>
            <a:r>
              <a:rPr lang="en-US" altLang="en-US" sz="4000"/>
              <a:t>Scheduling Static Multiple Issue</a:t>
            </a:r>
            <a:endParaRPr lang="en-AU" altLang="en-US" sz="4000"/>
          </a:p>
        </p:txBody>
      </p:sp>
      <p:sp>
        <p:nvSpPr>
          <p:cNvPr id="116740" name="Rectangle 3"/>
          <p:cNvSpPr>
            <a:spLocks noGrp="1" noChangeArrowheads="1"/>
          </p:cNvSpPr>
          <p:nvPr>
            <p:ph type="body" idx="1"/>
          </p:nvPr>
        </p:nvSpPr>
        <p:spPr/>
        <p:txBody>
          <a:bodyPr/>
          <a:lstStyle/>
          <a:p>
            <a:pPr eaLnBrk="1" hangingPunct="1"/>
            <a:r>
              <a:rPr lang="en-US" altLang="en-US"/>
              <a:t>Compiler must remove some/all hazards</a:t>
            </a:r>
          </a:p>
          <a:p>
            <a:pPr lvl="1" eaLnBrk="1" hangingPunct="1"/>
            <a:r>
              <a:rPr lang="en-US" altLang="en-US"/>
              <a:t>Reorder instructions into issue packets</a:t>
            </a:r>
          </a:p>
          <a:p>
            <a:pPr lvl="1" eaLnBrk="1" hangingPunct="1"/>
            <a:r>
              <a:rPr lang="en-US" altLang="en-US"/>
              <a:t>No dependencies with a packet</a:t>
            </a:r>
          </a:p>
          <a:p>
            <a:pPr lvl="1" eaLnBrk="1" hangingPunct="1"/>
            <a:r>
              <a:rPr lang="en-US" altLang="en-US"/>
              <a:t>Possibly some dependencies between packets</a:t>
            </a:r>
          </a:p>
          <a:p>
            <a:pPr lvl="2" eaLnBrk="1" hangingPunct="1"/>
            <a:r>
              <a:rPr lang="en-US" altLang="en-US"/>
              <a:t>Varies between ISAs; compiler must know!</a:t>
            </a:r>
          </a:p>
          <a:p>
            <a:pPr lvl="1" eaLnBrk="1" hangingPunct="1"/>
            <a:r>
              <a:rPr lang="en-US" altLang="en-US"/>
              <a:t>Pad with nop if necessary</a:t>
            </a:r>
            <a:endParaRPr lang="en-AU" altLang="en-US"/>
          </a:p>
          <a:p>
            <a:pPr eaLnBrk="1" hangingPunct="1"/>
            <a:endParaRPr lang="en-AU"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41F1F7FA-9844-4F67-8681-A57AFE803B61}" type="slidenum">
              <a:rPr lang="en-AU" altLang="en-US" sz="1400"/>
              <a:pPr/>
              <a:t>121</a:t>
            </a:fld>
            <a:endParaRPr lang="en-AU" altLang="en-US" sz="1400"/>
          </a:p>
        </p:txBody>
      </p:sp>
      <p:sp>
        <p:nvSpPr>
          <p:cNvPr id="117763" name="Rectangle 2"/>
          <p:cNvSpPr>
            <a:spLocks noGrp="1" noChangeArrowheads="1"/>
          </p:cNvSpPr>
          <p:nvPr>
            <p:ph type="title"/>
          </p:nvPr>
        </p:nvSpPr>
        <p:spPr/>
        <p:txBody>
          <a:bodyPr/>
          <a:lstStyle/>
          <a:p>
            <a:pPr eaLnBrk="1" hangingPunct="1"/>
            <a:r>
              <a:rPr lang="en-US" altLang="en-US"/>
              <a:t>MIPS with Static Dual Issue</a:t>
            </a:r>
            <a:endParaRPr lang="en-AU" altLang="en-US"/>
          </a:p>
        </p:txBody>
      </p:sp>
      <p:sp>
        <p:nvSpPr>
          <p:cNvPr id="117764" name="Rectangle 3"/>
          <p:cNvSpPr>
            <a:spLocks noGrp="1" noChangeArrowheads="1"/>
          </p:cNvSpPr>
          <p:nvPr>
            <p:ph type="body" idx="1"/>
          </p:nvPr>
        </p:nvSpPr>
        <p:spPr>
          <a:xfrm>
            <a:off x="684213" y="1125538"/>
            <a:ext cx="8270875" cy="2765425"/>
          </a:xfrm>
        </p:spPr>
        <p:txBody>
          <a:bodyPr/>
          <a:lstStyle/>
          <a:p>
            <a:pPr eaLnBrk="1" hangingPunct="1"/>
            <a:r>
              <a:rPr lang="en-US" altLang="en-US" sz="2800"/>
              <a:t>Two-issue packets</a:t>
            </a:r>
          </a:p>
          <a:p>
            <a:pPr lvl="1" eaLnBrk="1" hangingPunct="1"/>
            <a:r>
              <a:rPr lang="en-US" altLang="en-US" sz="2400"/>
              <a:t>One ALU/branch instruction</a:t>
            </a:r>
          </a:p>
          <a:p>
            <a:pPr lvl="1" eaLnBrk="1" hangingPunct="1"/>
            <a:r>
              <a:rPr lang="en-US" altLang="en-US" sz="2400"/>
              <a:t>One load/store instruction</a:t>
            </a:r>
          </a:p>
          <a:p>
            <a:pPr lvl="1" eaLnBrk="1" hangingPunct="1"/>
            <a:r>
              <a:rPr lang="en-US" altLang="en-US" sz="2400"/>
              <a:t>64-bit aligned</a:t>
            </a:r>
          </a:p>
          <a:p>
            <a:pPr lvl="2" eaLnBrk="1" hangingPunct="1"/>
            <a:r>
              <a:rPr lang="en-US" altLang="en-US" sz="2000"/>
              <a:t>ALU/branch, then load/store</a:t>
            </a:r>
          </a:p>
          <a:p>
            <a:pPr lvl="2" eaLnBrk="1" hangingPunct="1"/>
            <a:r>
              <a:rPr lang="en-US" altLang="en-US" sz="2000"/>
              <a:t>Pad an unused instruction with nop</a:t>
            </a:r>
            <a:endParaRPr lang="en-AU" altLang="en-US" sz="2000"/>
          </a:p>
        </p:txBody>
      </p:sp>
      <p:graphicFrame>
        <p:nvGraphicFramePr>
          <p:cNvPr id="493656" name="Group 88"/>
          <p:cNvGraphicFramePr>
            <a:graphicFrameLocks noGrp="1"/>
          </p:cNvGraphicFramePr>
          <p:nvPr/>
        </p:nvGraphicFramePr>
        <p:xfrm>
          <a:off x="1258888" y="4005263"/>
          <a:ext cx="7231062" cy="2133600"/>
        </p:xfrm>
        <a:graphic>
          <a:graphicData uri="http://schemas.openxmlformats.org/drawingml/2006/table">
            <a:tbl>
              <a:tblPr/>
              <a:tblGrid>
                <a:gridCol w="936625">
                  <a:extLst>
                    <a:ext uri="{9D8B030D-6E8A-4147-A177-3AD203B41FA5}">
                      <a16:colId xmlns:a16="http://schemas.microsoft.com/office/drawing/2014/main" val="20000"/>
                    </a:ext>
                  </a:extLst>
                </a:gridCol>
                <a:gridCol w="1547812">
                  <a:extLst>
                    <a:ext uri="{9D8B030D-6E8A-4147-A177-3AD203B41FA5}">
                      <a16:colId xmlns:a16="http://schemas.microsoft.com/office/drawing/2014/main" val="20001"/>
                    </a:ext>
                  </a:extLst>
                </a:gridCol>
                <a:gridCol w="677863">
                  <a:extLst>
                    <a:ext uri="{9D8B030D-6E8A-4147-A177-3AD203B41FA5}">
                      <a16:colId xmlns:a16="http://schemas.microsoft.com/office/drawing/2014/main" val="20002"/>
                    </a:ext>
                  </a:extLst>
                </a:gridCol>
                <a:gridCol w="677862">
                  <a:extLst>
                    <a:ext uri="{9D8B030D-6E8A-4147-A177-3AD203B41FA5}">
                      <a16:colId xmlns:a16="http://schemas.microsoft.com/office/drawing/2014/main" val="20003"/>
                    </a:ext>
                  </a:extLst>
                </a:gridCol>
                <a:gridCol w="679450">
                  <a:extLst>
                    <a:ext uri="{9D8B030D-6E8A-4147-A177-3AD203B41FA5}">
                      <a16:colId xmlns:a16="http://schemas.microsoft.com/office/drawing/2014/main" val="20004"/>
                    </a:ext>
                  </a:extLst>
                </a:gridCol>
                <a:gridCol w="677863">
                  <a:extLst>
                    <a:ext uri="{9D8B030D-6E8A-4147-A177-3AD203B41FA5}">
                      <a16:colId xmlns:a16="http://schemas.microsoft.com/office/drawing/2014/main" val="20005"/>
                    </a:ext>
                  </a:extLst>
                </a:gridCol>
                <a:gridCol w="677862">
                  <a:extLst>
                    <a:ext uri="{9D8B030D-6E8A-4147-A177-3AD203B41FA5}">
                      <a16:colId xmlns:a16="http://schemas.microsoft.com/office/drawing/2014/main" val="20006"/>
                    </a:ext>
                  </a:extLst>
                </a:gridCol>
                <a:gridCol w="677863">
                  <a:extLst>
                    <a:ext uri="{9D8B030D-6E8A-4147-A177-3AD203B41FA5}">
                      <a16:colId xmlns:a16="http://schemas.microsoft.com/office/drawing/2014/main" val="20007"/>
                    </a:ext>
                  </a:extLst>
                </a:gridCol>
                <a:gridCol w="677862">
                  <a:extLst>
                    <a:ext uri="{9D8B030D-6E8A-4147-A177-3AD203B41FA5}">
                      <a16:colId xmlns:a16="http://schemas.microsoft.com/office/drawing/2014/main" val="20008"/>
                    </a:ext>
                  </a:extLst>
                </a:gridCol>
              </a:tblGrid>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Address</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Instruction type</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Pipeline Stages</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ALU/branch</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+ 4</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Load/store</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+ 8</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ALU/branch</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+ 12</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Load/store</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+ 16</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ALU/branch</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+ 20</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Load/store</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3ED8A1D8-9D00-4697-87B2-04F0CD87444B}" type="slidenum">
              <a:rPr lang="en-AU" altLang="en-US" sz="1400"/>
              <a:pPr/>
              <a:t>122</a:t>
            </a:fld>
            <a:endParaRPr lang="en-AU" altLang="en-US" sz="1400"/>
          </a:p>
        </p:txBody>
      </p:sp>
      <p:pic>
        <p:nvPicPr>
          <p:cNvPr id="118787" name="Picture 5" descr="f04-6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341438"/>
            <a:ext cx="80010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Rectangle 2"/>
          <p:cNvSpPr>
            <a:spLocks noGrp="1" noChangeArrowheads="1"/>
          </p:cNvSpPr>
          <p:nvPr>
            <p:ph type="title"/>
          </p:nvPr>
        </p:nvSpPr>
        <p:spPr/>
        <p:txBody>
          <a:bodyPr/>
          <a:lstStyle/>
          <a:p>
            <a:pPr eaLnBrk="1" hangingPunct="1"/>
            <a:r>
              <a:rPr lang="en-US" altLang="en-US"/>
              <a:t>MIPS with Static Dual Issue</a:t>
            </a:r>
            <a:endParaRPr lang="en-AU"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6A6C1A7-BB6D-41CE-96F0-1F0EE3D88A6A}" type="slidenum">
              <a:rPr lang="en-AU" altLang="en-US" sz="1400"/>
              <a:pPr/>
              <a:t>123</a:t>
            </a:fld>
            <a:endParaRPr lang="en-AU" altLang="en-US" sz="1400"/>
          </a:p>
        </p:txBody>
      </p:sp>
      <p:sp>
        <p:nvSpPr>
          <p:cNvPr id="119811" name="Rectangle 2"/>
          <p:cNvSpPr>
            <a:spLocks noGrp="1" noChangeArrowheads="1"/>
          </p:cNvSpPr>
          <p:nvPr>
            <p:ph type="title"/>
          </p:nvPr>
        </p:nvSpPr>
        <p:spPr/>
        <p:txBody>
          <a:bodyPr/>
          <a:lstStyle/>
          <a:p>
            <a:pPr eaLnBrk="1" hangingPunct="1"/>
            <a:r>
              <a:rPr lang="en-US" altLang="en-US" sz="4000"/>
              <a:t>Hazards in the Dual-Issue MIPS</a:t>
            </a:r>
            <a:endParaRPr lang="en-AU" altLang="en-US" sz="4000"/>
          </a:p>
        </p:txBody>
      </p:sp>
      <p:sp>
        <p:nvSpPr>
          <p:cNvPr id="119812" name="Rectangle 3"/>
          <p:cNvSpPr>
            <a:spLocks noGrp="1" noChangeArrowheads="1"/>
          </p:cNvSpPr>
          <p:nvPr>
            <p:ph type="body" idx="1"/>
          </p:nvPr>
        </p:nvSpPr>
        <p:spPr/>
        <p:txBody>
          <a:bodyPr/>
          <a:lstStyle/>
          <a:p>
            <a:pPr eaLnBrk="1" hangingPunct="1"/>
            <a:r>
              <a:rPr lang="en-US" altLang="en-US" sz="2800"/>
              <a:t>More instructions executing in parallel</a:t>
            </a:r>
          </a:p>
          <a:p>
            <a:pPr eaLnBrk="1" hangingPunct="1"/>
            <a:r>
              <a:rPr lang="en-US" altLang="en-US" sz="2800"/>
              <a:t>EX data hazard</a:t>
            </a:r>
          </a:p>
          <a:p>
            <a:pPr lvl="1" eaLnBrk="1" hangingPunct="1"/>
            <a:r>
              <a:rPr lang="en-US" altLang="en-US" sz="2400"/>
              <a:t>Forwarding avoided stalls with single-issue</a:t>
            </a:r>
          </a:p>
          <a:p>
            <a:pPr lvl="1" eaLnBrk="1" hangingPunct="1"/>
            <a:r>
              <a:rPr lang="en-US" altLang="en-US" sz="2400"/>
              <a:t>Now can’t use ALU result in load/store in same packet</a:t>
            </a:r>
          </a:p>
          <a:p>
            <a:pPr lvl="2" eaLnBrk="1" hangingPunct="1"/>
            <a:r>
              <a:rPr lang="en-US" altLang="en-US" sz="2000">
                <a:latin typeface="Lucida Console" panose="020B0609040504020204" pitchFamily="49" charset="0"/>
              </a:rPr>
              <a:t>add  </a:t>
            </a:r>
            <a:r>
              <a:rPr lang="en-US" altLang="en-US" sz="2000">
                <a:solidFill>
                  <a:schemeClr val="hlink"/>
                </a:solidFill>
                <a:latin typeface="Lucida Console" panose="020B0609040504020204" pitchFamily="49" charset="0"/>
              </a:rPr>
              <a:t>$t0</a:t>
            </a:r>
            <a:r>
              <a:rPr lang="en-US" altLang="en-US" sz="2000">
                <a:latin typeface="Lucida Console" panose="020B0609040504020204" pitchFamily="49" charset="0"/>
              </a:rPr>
              <a:t>, $s0, $s1</a:t>
            </a:r>
            <a:br>
              <a:rPr lang="en-US" altLang="en-US" sz="2000">
                <a:latin typeface="Lucida Console" panose="020B0609040504020204" pitchFamily="49" charset="0"/>
              </a:rPr>
            </a:br>
            <a:r>
              <a:rPr lang="en-US" altLang="en-US" sz="2000">
                <a:latin typeface="Lucida Console" panose="020B0609040504020204" pitchFamily="49" charset="0"/>
              </a:rPr>
              <a:t>load $s2, 0(</a:t>
            </a:r>
            <a:r>
              <a:rPr lang="en-US" altLang="en-US" sz="2000">
                <a:solidFill>
                  <a:schemeClr val="hlink"/>
                </a:solidFill>
                <a:latin typeface="Lucida Console" panose="020B0609040504020204" pitchFamily="49" charset="0"/>
              </a:rPr>
              <a:t>$t0</a:t>
            </a:r>
            <a:r>
              <a:rPr lang="en-US" altLang="en-US" sz="2000">
                <a:latin typeface="Lucida Console" panose="020B0609040504020204" pitchFamily="49" charset="0"/>
              </a:rPr>
              <a:t>)</a:t>
            </a:r>
          </a:p>
          <a:p>
            <a:pPr lvl="2" eaLnBrk="1" hangingPunct="1"/>
            <a:r>
              <a:rPr lang="en-US" altLang="en-US" sz="2000"/>
              <a:t>Split into two packets, effectively a stall</a:t>
            </a:r>
          </a:p>
          <a:p>
            <a:pPr eaLnBrk="1" hangingPunct="1"/>
            <a:r>
              <a:rPr lang="en-US" altLang="en-US" sz="2800"/>
              <a:t>Load-use hazard</a:t>
            </a:r>
          </a:p>
          <a:p>
            <a:pPr lvl="1" eaLnBrk="1" hangingPunct="1"/>
            <a:r>
              <a:rPr lang="en-US" altLang="en-US" sz="2400"/>
              <a:t>Still one cycle use latency, but now two instructions</a:t>
            </a:r>
          </a:p>
          <a:p>
            <a:pPr eaLnBrk="1" hangingPunct="1"/>
            <a:r>
              <a:rPr lang="en-US" altLang="en-US" sz="2800"/>
              <a:t>More aggressive scheduling required</a:t>
            </a:r>
            <a:endParaRPr lang="en-AU" altLang="en-US" sz="28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A9457DCC-4F6A-4B66-8652-891E3442C42D}" type="slidenum">
              <a:rPr lang="en-AU" altLang="en-US" sz="1400"/>
              <a:pPr/>
              <a:t>124</a:t>
            </a:fld>
            <a:endParaRPr lang="en-AU" altLang="en-US" sz="1400"/>
          </a:p>
        </p:txBody>
      </p:sp>
      <p:sp>
        <p:nvSpPr>
          <p:cNvPr id="120835" name="Rectangle 2"/>
          <p:cNvSpPr>
            <a:spLocks noGrp="1" noChangeArrowheads="1"/>
          </p:cNvSpPr>
          <p:nvPr>
            <p:ph type="title"/>
          </p:nvPr>
        </p:nvSpPr>
        <p:spPr/>
        <p:txBody>
          <a:bodyPr/>
          <a:lstStyle/>
          <a:p>
            <a:pPr eaLnBrk="1" hangingPunct="1"/>
            <a:r>
              <a:rPr lang="en-US" altLang="en-US"/>
              <a:t>Scheduling Example</a:t>
            </a:r>
            <a:endParaRPr lang="en-AU" altLang="en-US"/>
          </a:p>
        </p:txBody>
      </p:sp>
      <p:sp>
        <p:nvSpPr>
          <p:cNvPr id="120836" name="Rectangle 3"/>
          <p:cNvSpPr>
            <a:spLocks noGrp="1" noChangeArrowheads="1"/>
          </p:cNvSpPr>
          <p:nvPr>
            <p:ph type="body" idx="1"/>
          </p:nvPr>
        </p:nvSpPr>
        <p:spPr>
          <a:xfrm>
            <a:off x="684213" y="1125538"/>
            <a:ext cx="8270875" cy="690562"/>
          </a:xfrm>
        </p:spPr>
        <p:txBody>
          <a:bodyPr/>
          <a:lstStyle/>
          <a:p>
            <a:pPr eaLnBrk="1" hangingPunct="1"/>
            <a:r>
              <a:rPr lang="en-US" altLang="en-US"/>
              <a:t>Schedule this for dual-issue MIPS</a:t>
            </a:r>
            <a:endParaRPr lang="en-AU" altLang="en-US" sz="2400">
              <a:latin typeface="Lucida Console" panose="020B0609040504020204" pitchFamily="49" charset="0"/>
            </a:endParaRPr>
          </a:p>
        </p:txBody>
      </p:sp>
      <p:sp>
        <p:nvSpPr>
          <p:cNvPr id="120837" name="Rectangle 4"/>
          <p:cNvSpPr>
            <a:spLocks noChangeArrowheads="1"/>
          </p:cNvSpPr>
          <p:nvPr/>
        </p:nvSpPr>
        <p:spPr bwMode="auto">
          <a:xfrm>
            <a:off x="1258888" y="1989138"/>
            <a:ext cx="73469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en-US" sz="2000">
                <a:latin typeface="Lucida Console" panose="020B0609040504020204" pitchFamily="49" charset="0"/>
              </a:rPr>
              <a:t>Loop: lw   </a:t>
            </a:r>
            <a:r>
              <a:rPr lang="en-AU" altLang="en-US" sz="2000">
                <a:solidFill>
                  <a:schemeClr val="hlink"/>
                </a:solidFill>
                <a:latin typeface="Lucida Console" panose="020B0609040504020204" pitchFamily="49" charset="0"/>
              </a:rPr>
              <a:t>$t0</a:t>
            </a:r>
            <a:r>
              <a:rPr lang="en-AU" altLang="en-US" sz="2000">
                <a:latin typeface="Lucida Console" panose="020B0609040504020204" pitchFamily="49" charset="0"/>
              </a:rPr>
              <a:t>, 0($s1)      # $t0=array element</a:t>
            </a:r>
            <a:br>
              <a:rPr lang="en-AU" altLang="en-US" sz="2000">
                <a:latin typeface="Lucida Console" panose="020B0609040504020204" pitchFamily="49" charset="0"/>
              </a:rPr>
            </a:br>
            <a:r>
              <a:rPr lang="en-AU" altLang="en-US" sz="2000">
                <a:latin typeface="Lucida Console" panose="020B0609040504020204" pitchFamily="49" charset="0"/>
              </a:rPr>
              <a:t>      addu </a:t>
            </a:r>
            <a:r>
              <a:rPr lang="en-AU" altLang="en-US" sz="2000">
                <a:solidFill>
                  <a:srgbClr val="009900"/>
                </a:solidFill>
                <a:latin typeface="Lucida Console" panose="020B0609040504020204" pitchFamily="49" charset="0"/>
              </a:rPr>
              <a:t>$t0</a:t>
            </a:r>
            <a:r>
              <a:rPr lang="en-AU" altLang="en-US" sz="2000">
                <a:latin typeface="Lucida Console" panose="020B0609040504020204" pitchFamily="49" charset="0"/>
              </a:rPr>
              <a:t>, </a:t>
            </a:r>
            <a:r>
              <a:rPr lang="en-AU" altLang="en-US" sz="2000">
                <a:solidFill>
                  <a:schemeClr val="hlink"/>
                </a:solidFill>
                <a:latin typeface="Lucida Console" panose="020B0609040504020204" pitchFamily="49" charset="0"/>
              </a:rPr>
              <a:t>$t0</a:t>
            </a:r>
            <a:r>
              <a:rPr lang="en-AU" altLang="en-US" sz="2000">
                <a:latin typeface="Lucida Console" panose="020B0609040504020204" pitchFamily="49" charset="0"/>
              </a:rPr>
              <a:t>, $s2    # add scalar in $s2</a:t>
            </a:r>
            <a:br>
              <a:rPr lang="en-AU" altLang="en-US" sz="2000">
                <a:latin typeface="Lucida Console" panose="020B0609040504020204" pitchFamily="49" charset="0"/>
              </a:rPr>
            </a:br>
            <a:r>
              <a:rPr lang="en-AU" altLang="en-US" sz="2000">
                <a:latin typeface="Lucida Console" panose="020B0609040504020204" pitchFamily="49" charset="0"/>
              </a:rPr>
              <a:t>      sw   </a:t>
            </a:r>
            <a:r>
              <a:rPr lang="en-AU" altLang="en-US" sz="2000">
                <a:solidFill>
                  <a:srgbClr val="009900"/>
                </a:solidFill>
                <a:latin typeface="Lucida Console" panose="020B0609040504020204" pitchFamily="49" charset="0"/>
              </a:rPr>
              <a:t>$t0</a:t>
            </a:r>
            <a:r>
              <a:rPr lang="en-AU" altLang="en-US" sz="2000">
                <a:latin typeface="Lucida Console" panose="020B0609040504020204" pitchFamily="49" charset="0"/>
              </a:rPr>
              <a:t>, 0($s1)      # store result</a:t>
            </a:r>
            <a:br>
              <a:rPr lang="en-AU" altLang="en-US" sz="2000">
                <a:latin typeface="Lucida Console" panose="020B0609040504020204" pitchFamily="49" charset="0"/>
              </a:rPr>
            </a:br>
            <a:r>
              <a:rPr lang="en-AU" altLang="en-US" sz="2000">
                <a:latin typeface="Lucida Console" panose="020B0609040504020204" pitchFamily="49" charset="0"/>
              </a:rPr>
              <a:t>      addi </a:t>
            </a:r>
            <a:r>
              <a:rPr lang="en-AU" altLang="en-US" sz="2000">
                <a:solidFill>
                  <a:srgbClr val="A47B38"/>
                </a:solidFill>
                <a:latin typeface="Lucida Console" panose="020B0609040504020204" pitchFamily="49" charset="0"/>
              </a:rPr>
              <a:t>$s1</a:t>
            </a:r>
            <a:r>
              <a:rPr lang="en-AU" altLang="en-US" sz="2000">
                <a:latin typeface="Lucida Console" panose="020B0609040504020204" pitchFamily="49" charset="0"/>
              </a:rPr>
              <a:t>, $s1,–4      # decrement pointer</a:t>
            </a:r>
            <a:br>
              <a:rPr lang="en-AU" altLang="en-US" sz="2000">
                <a:latin typeface="Lucida Console" panose="020B0609040504020204" pitchFamily="49" charset="0"/>
              </a:rPr>
            </a:br>
            <a:r>
              <a:rPr lang="en-AU" altLang="en-US" sz="2000">
                <a:latin typeface="Lucida Console" panose="020B0609040504020204" pitchFamily="49" charset="0"/>
              </a:rPr>
              <a:t>      bne  </a:t>
            </a:r>
            <a:r>
              <a:rPr lang="en-AU" altLang="en-US" sz="2000">
                <a:solidFill>
                  <a:srgbClr val="A47B38"/>
                </a:solidFill>
                <a:latin typeface="Lucida Console" panose="020B0609040504020204" pitchFamily="49" charset="0"/>
              </a:rPr>
              <a:t>$s1</a:t>
            </a:r>
            <a:r>
              <a:rPr lang="en-AU" altLang="en-US" sz="2000">
                <a:latin typeface="Lucida Console" panose="020B0609040504020204" pitchFamily="49" charset="0"/>
              </a:rPr>
              <a:t>, $zero, Loop # branch $s1!=0</a:t>
            </a:r>
          </a:p>
        </p:txBody>
      </p:sp>
      <p:graphicFrame>
        <p:nvGraphicFramePr>
          <p:cNvPr id="499754" name="Group 42"/>
          <p:cNvGraphicFramePr>
            <a:graphicFrameLocks noGrp="1"/>
          </p:cNvGraphicFramePr>
          <p:nvPr/>
        </p:nvGraphicFramePr>
        <p:xfrm>
          <a:off x="1187450" y="3789363"/>
          <a:ext cx="7272338" cy="167640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ALU/branch</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Load/store</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cycle</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Loop:</a:t>
                      </a:r>
                      <a:endParaRPr kumimoji="0" lang="en-AU"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0($s1)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1</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addi </a:t>
                      </a:r>
                      <a:r>
                        <a:rPr kumimoji="0" lang="en-AU" sz="1600" b="0" i="0" u="none" strike="noStrike" cap="none" normalizeH="0" baseline="0">
                          <a:ln>
                            <a:noFill/>
                          </a:ln>
                          <a:solidFill>
                            <a:srgbClr val="A47B38"/>
                          </a:solidFill>
                          <a:effectLst/>
                          <a:latin typeface="Lucida Console" pitchFamily="49" charset="0"/>
                        </a:rPr>
                        <a:t>$s1</a:t>
                      </a:r>
                      <a:r>
                        <a:rPr kumimoji="0" lang="en-AU" sz="1600" b="0" i="0" u="none" strike="noStrike" cap="none" normalizeH="0" baseline="0">
                          <a:ln>
                            <a:noFill/>
                          </a:ln>
                          <a:solidFill>
                            <a:schemeClr val="tx1"/>
                          </a:solidFill>
                          <a:effectLst/>
                          <a:latin typeface="Lucida Console" pitchFamily="49" charset="0"/>
                        </a:rPr>
                        <a:t>, $s1,–4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2</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$s2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3</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bne  </a:t>
                      </a:r>
                      <a:r>
                        <a:rPr kumimoji="0" lang="en-AU" sz="1600" b="0" i="0" u="none" strike="noStrike" cap="none" normalizeH="0" baseline="0">
                          <a:ln>
                            <a:noFill/>
                          </a:ln>
                          <a:solidFill>
                            <a:srgbClr val="A47B38"/>
                          </a:solidFill>
                          <a:effectLst/>
                          <a:latin typeface="Lucida Console" pitchFamily="49" charset="0"/>
                        </a:rPr>
                        <a:t>$s1</a:t>
                      </a:r>
                      <a:r>
                        <a:rPr kumimoji="0" lang="en-AU" sz="1600" b="0" i="0" u="none" strike="noStrike" cap="none" normalizeH="0" baseline="0">
                          <a:ln>
                            <a:noFill/>
                          </a:ln>
                          <a:solidFill>
                            <a:schemeClr val="tx1"/>
                          </a:solidFill>
                          <a:effectLst/>
                          <a:latin typeface="Lucida Console" pitchFamily="49" charset="0"/>
                        </a:rPr>
                        <a:t>, $zero, Loop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4($s1)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4</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0870" name="Rectangle 37"/>
          <p:cNvSpPr>
            <a:spLocks noChangeArrowheads="1"/>
          </p:cNvSpPr>
          <p:nvPr/>
        </p:nvSpPr>
        <p:spPr bwMode="auto">
          <a:xfrm>
            <a:off x="1182688" y="5661025"/>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lvl="1" algn="l" eaLnBrk="1" hangingPunct="1">
              <a:spcBef>
                <a:spcPct val="20000"/>
              </a:spcBef>
              <a:buClr>
                <a:schemeClr val="hlink"/>
              </a:buClr>
              <a:buSzPct val="55000"/>
              <a:buFont typeface="Wingdings" panose="05000000000000000000" pitchFamily="2" charset="2"/>
              <a:buChar char="n"/>
            </a:pPr>
            <a:r>
              <a:rPr lang="en-US" altLang="en-US" sz="2800"/>
              <a:t>IPC = 5/4 = 1.25 (c.f. peak IPC = 2)</a:t>
            </a:r>
            <a:endParaRPr lang="en-AU" altLang="en-US" sz="2000">
              <a:latin typeface="Lucida Console" panose="020B0609040504020204" pitchFamily="49"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E434CF9D-0B2E-42A3-B09F-FF56DAE4CE37}" type="slidenum">
              <a:rPr lang="en-AU" altLang="en-US" sz="1400"/>
              <a:pPr/>
              <a:t>125</a:t>
            </a:fld>
            <a:endParaRPr lang="en-AU" altLang="en-US" sz="1400"/>
          </a:p>
        </p:txBody>
      </p:sp>
      <p:sp>
        <p:nvSpPr>
          <p:cNvPr id="121859" name="Rectangle 2"/>
          <p:cNvSpPr>
            <a:spLocks noGrp="1" noChangeArrowheads="1"/>
          </p:cNvSpPr>
          <p:nvPr>
            <p:ph type="title"/>
          </p:nvPr>
        </p:nvSpPr>
        <p:spPr/>
        <p:txBody>
          <a:bodyPr/>
          <a:lstStyle/>
          <a:p>
            <a:pPr eaLnBrk="1" hangingPunct="1"/>
            <a:r>
              <a:rPr lang="en-US" altLang="en-US"/>
              <a:t>Loop Unrolling</a:t>
            </a:r>
            <a:endParaRPr lang="en-AU" altLang="en-US"/>
          </a:p>
        </p:txBody>
      </p:sp>
      <p:sp>
        <p:nvSpPr>
          <p:cNvPr id="121860" name="Rectangle 3"/>
          <p:cNvSpPr>
            <a:spLocks noGrp="1" noChangeArrowheads="1"/>
          </p:cNvSpPr>
          <p:nvPr>
            <p:ph type="body" idx="1"/>
          </p:nvPr>
        </p:nvSpPr>
        <p:spPr/>
        <p:txBody>
          <a:bodyPr/>
          <a:lstStyle/>
          <a:p>
            <a:pPr eaLnBrk="1" hangingPunct="1"/>
            <a:r>
              <a:rPr lang="en-US" altLang="en-US"/>
              <a:t>Replicate loop body to expose more parallelism</a:t>
            </a:r>
          </a:p>
          <a:p>
            <a:pPr lvl="1" eaLnBrk="1" hangingPunct="1"/>
            <a:r>
              <a:rPr lang="en-US" altLang="en-US"/>
              <a:t>Reduces loop-control overhead</a:t>
            </a:r>
          </a:p>
          <a:p>
            <a:pPr eaLnBrk="1" hangingPunct="1"/>
            <a:r>
              <a:rPr lang="en-US" altLang="en-US"/>
              <a:t>Use different registers per replication</a:t>
            </a:r>
          </a:p>
          <a:p>
            <a:pPr lvl="1" eaLnBrk="1" hangingPunct="1"/>
            <a:r>
              <a:rPr lang="en-US" altLang="en-US"/>
              <a:t>Called “register renaming”</a:t>
            </a:r>
            <a:endParaRPr lang="en-AU" altLang="en-US"/>
          </a:p>
          <a:p>
            <a:pPr lvl="1" eaLnBrk="1" hangingPunct="1"/>
            <a:r>
              <a:rPr lang="en-US" altLang="en-US"/>
              <a:t>Avoid loop-carried “anti-dependencies”</a:t>
            </a:r>
          </a:p>
          <a:p>
            <a:pPr lvl="2" eaLnBrk="1" hangingPunct="1"/>
            <a:r>
              <a:rPr lang="en-US" altLang="en-US"/>
              <a:t>Store followed by a load of the same register</a:t>
            </a:r>
          </a:p>
          <a:p>
            <a:pPr lvl="2" eaLnBrk="1" hangingPunct="1"/>
            <a:r>
              <a:rPr lang="en-US" altLang="en-US"/>
              <a:t>Aka “name dependence”</a:t>
            </a:r>
            <a:r>
              <a:rPr lang="en-US" altLang="en-US">
                <a:cs typeface="Arial" panose="020B0604020202020204" pitchFamily="34" charset="0"/>
              </a:rPr>
              <a:t> </a:t>
            </a:r>
          </a:p>
          <a:p>
            <a:pPr lvl="3" eaLnBrk="1" hangingPunct="1"/>
            <a:r>
              <a:rPr lang="en-US" altLang="en-US"/>
              <a:t>Reuse of a register name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06EDAC54-A10B-4B31-958E-D07A22E3AF38}" type="slidenum">
              <a:rPr lang="en-AU" altLang="en-US" sz="1400"/>
              <a:pPr/>
              <a:t>126</a:t>
            </a:fld>
            <a:endParaRPr lang="en-AU" altLang="en-US" sz="1400"/>
          </a:p>
        </p:txBody>
      </p:sp>
      <p:sp>
        <p:nvSpPr>
          <p:cNvPr id="122883" name="Rectangle 2"/>
          <p:cNvSpPr>
            <a:spLocks noGrp="1" noChangeArrowheads="1"/>
          </p:cNvSpPr>
          <p:nvPr>
            <p:ph type="title"/>
          </p:nvPr>
        </p:nvSpPr>
        <p:spPr/>
        <p:txBody>
          <a:bodyPr/>
          <a:lstStyle/>
          <a:p>
            <a:pPr eaLnBrk="1" hangingPunct="1"/>
            <a:r>
              <a:rPr lang="en-US" altLang="en-US"/>
              <a:t>Loop Unrolling Example</a:t>
            </a:r>
            <a:endParaRPr lang="en-AU" altLang="en-US"/>
          </a:p>
        </p:txBody>
      </p:sp>
      <p:sp>
        <p:nvSpPr>
          <p:cNvPr id="122884" name="Rectangle 3"/>
          <p:cNvSpPr>
            <a:spLocks noGrp="1" noChangeArrowheads="1"/>
          </p:cNvSpPr>
          <p:nvPr>
            <p:ph type="body" idx="1"/>
          </p:nvPr>
        </p:nvSpPr>
        <p:spPr>
          <a:xfrm>
            <a:off x="684213" y="4889500"/>
            <a:ext cx="8270875" cy="1347788"/>
          </a:xfrm>
        </p:spPr>
        <p:txBody>
          <a:bodyPr/>
          <a:lstStyle/>
          <a:p>
            <a:pPr eaLnBrk="1" hangingPunct="1"/>
            <a:r>
              <a:rPr lang="en-US" altLang="en-US" sz="2800"/>
              <a:t>IPC = 14/8 = 1.75</a:t>
            </a:r>
          </a:p>
          <a:p>
            <a:pPr lvl="1" eaLnBrk="1" hangingPunct="1"/>
            <a:r>
              <a:rPr lang="en-US" altLang="en-US" sz="2400"/>
              <a:t>Closer to 2, but at cost of registers and code size</a:t>
            </a:r>
            <a:endParaRPr lang="en-AU" altLang="en-US" sz="2400"/>
          </a:p>
        </p:txBody>
      </p:sp>
      <p:graphicFrame>
        <p:nvGraphicFramePr>
          <p:cNvPr id="503867" name="Group 59"/>
          <p:cNvGraphicFramePr>
            <a:graphicFrameLocks noGrp="1"/>
          </p:cNvGraphicFramePr>
          <p:nvPr/>
        </p:nvGraphicFramePr>
        <p:xfrm>
          <a:off x="1187450" y="1557338"/>
          <a:ext cx="7272338" cy="3017835"/>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Arial"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ALU/branch</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Load/store</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cycle</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Loop:</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addi </a:t>
                      </a:r>
                      <a:r>
                        <a:rPr kumimoji="0" lang="en-AU" sz="1600" b="0" i="0" u="none" strike="noStrike" cap="none" normalizeH="0" baseline="0">
                          <a:ln>
                            <a:noFill/>
                          </a:ln>
                          <a:solidFill>
                            <a:srgbClr val="A47B38"/>
                          </a:solidFill>
                          <a:effectLst/>
                          <a:latin typeface="Lucida Console" pitchFamily="49" charset="0"/>
                        </a:rPr>
                        <a:t>$s1</a:t>
                      </a:r>
                      <a:r>
                        <a:rPr kumimoji="0" lang="en-AU" sz="1600" b="0" i="0" u="none" strike="noStrike" cap="none" normalizeH="0" baseline="0">
                          <a:ln>
                            <a:noFill/>
                          </a:ln>
                          <a:solidFill>
                            <a:schemeClr val="tx1"/>
                          </a:solidFill>
                          <a:effectLst/>
                          <a:latin typeface="Lucida Console" pitchFamily="49" charset="0"/>
                        </a:rPr>
                        <a:t>, $s1,–16</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0($s1)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1</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$t1</a:t>
                      </a:r>
                      <a:r>
                        <a:rPr kumimoji="0" lang="en-AU" sz="1600" b="0" i="0" u="none" strike="noStrike" cap="none" normalizeH="0" baseline="0">
                          <a:ln>
                            <a:noFill/>
                          </a:ln>
                          <a:solidFill>
                            <a:schemeClr val="tx1"/>
                          </a:solidFill>
                          <a:effectLst/>
                          <a:latin typeface="Lucida Console" pitchFamily="49" charset="0"/>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2</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3</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$t1</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$t1</a:t>
                      </a:r>
                      <a:r>
                        <a:rPr kumimoji="0" lang="en-AU" sz="1600" b="0" i="0" u="none" strike="noStrike" cap="none" normalizeH="0" baseline="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$t3</a:t>
                      </a:r>
                      <a:r>
                        <a:rPr kumimoji="0" lang="en-AU" sz="1600" b="0" i="0" u="none" strike="noStrike" cap="none" normalizeH="0" baseline="0">
                          <a:ln>
                            <a:noFill/>
                          </a:ln>
                          <a:solidFill>
                            <a:schemeClr val="tx1"/>
                          </a:solidFill>
                          <a:effectLst/>
                          <a:latin typeface="Lucida Console" pitchFamily="49" charset="0"/>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4</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16($s1)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5</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$t3</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$t4</a:t>
                      </a:r>
                      <a:r>
                        <a:rPr kumimoji="0" lang="en-AU" sz="1600" b="0" i="0" u="none" strike="noStrike" cap="none" normalizeH="0" baseline="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$t1</a:t>
                      </a:r>
                      <a:r>
                        <a:rPr kumimoji="0" lang="en-AU" sz="1600" b="0" i="0" u="none" strike="noStrike" cap="none" normalizeH="0" baseline="0">
                          <a:ln>
                            <a:noFill/>
                          </a:ln>
                          <a:solidFill>
                            <a:schemeClr val="tx1"/>
                          </a:solidFill>
                          <a:effectLst/>
                          <a:latin typeface="Lucida Console" pitchFamily="49" charset="0"/>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6</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7</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bne  </a:t>
                      </a:r>
                      <a:r>
                        <a:rPr kumimoji="0" lang="en-AU" sz="1600" b="0" i="0" u="none" strike="noStrike" cap="none" normalizeH="0" baseline="0">
                          <a:ln>
                            <a:noFill/>
                          </a:ln>
                          <a:solidFill>
                            <a:srgbClr val="A47B38"/>
                          </a:solidFill>
                          <a:effectLst/>
                          <a:latin typeface="Lucida Console" pitchFamily="49" charset="0"/>
                        </a:rPr>
                        <a:t>$s1</a:t>
                      </a:r>
                      <a:r>
                        <a:rPr kumimoji="0" lang="en-AU" sz="1600" b="0" i="0" u="none" strike="noStrike" cap="none" normalizeH="0" baseline="0">
                          <a:ln>
                            <a:noFill/>
                          </a:ln>
                          <a:solidFill>
                            <a:schemeClr val="tx1"/>
                          </a:solidFill>
                          <a:effectLst/>
                          <a:latin typeface="Lucida Console" pitchFamily="49" charset="0"/>
                        </a:rPr>
                        <a:t>, $zero, Loop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$t3</a:t>
                      </a:r>
                      <a:r>
                        <a:rPr kumimoji="0" lang="en-AU" sz="1600" b="0" i="0" u="none" strike="noStrike" cap="none" normalizeH="0" baseline="0">
                          <a:ln>
                            <a:noFill/>
                          </a:ln>
                          <a:solidFill>
                            <a:schemeClr val="tx1"/>
                          </a:solidFill>
                          <a:effectLst/>
                          <a:latin typeface="Lucida Console" pitchFamily="49" charset="0"/>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8</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A22CB8BA-7047-40B5-B183-E56FFDF9D1B3}" type="slidenum">
              <a:rPr lang="en-AU" altLang="en-US" sz="1400"/>
              <a:pPr/>
              <a:t>127</a:t>
            </a:fld>
            <a:endParaRPr lang="en-AU" altLang="en-US" sz="1400"/>
          </a:p>
        </p:txBody>
      </p:sp>
      <p:sp>
        <p:nvSpPr>
          <p:cNvPr id="123907" name="Rectangle 2"/>
          <p:cNvSpPr>
            <a:spLocks noGrp="1" noChangeArrowheads="1"/>
          </p:cNvSpPr>
          <p:nvPr>
            <p:ph type="title"/>
          </p:nvPr>
        </p:nvSpPr>
        <p:spPr/>
        <p:txBody>
          <a:bodyPr/>
          <a:lstStyle/>
          <a:p>
            <a:pPr eaLnBrk="1" hangingPunct="1"/>
            <a:r>
              <a:rPr lang="en-US" altLang="en-US"/>
              <a:t>Dynamic Multiple Issue</a:t>
            </a:r>
            <a:endParaRPr lang="en-AU" altLang="en-US"/>
          </a:p>
        </p:txBody>
      </p:sp>
      <p:sp>
        <p:nvSpPr>
          <p:cNvPr id="123908" name="Rectangle 3"/>
          <p:cNvSpPr>
            <a:spLocks noGrp="1" noChangeArrowheads="1"/>
          </p:cNvSpPr>
          <p:nvPr>
            <p:ph type="body" idx="1"/>
          </p:nvPr>
        </p:nvSpPr>
        <p:spPr/>
        <p:txBody>
          <a:bodyPr/>
          <a:lstStyle/>
          <a:p>
            <a:pPr eaLnBrk="1" hangingPunct="1"/>
            <a:r>
              <a:rPr lang="en-US" altLang="en-US"/>
              <a:t>“Superscalar” processors</a:t>
            </a:r>
          </a:p>
          <a:p>
            <a:pPr eaLnBrk="1" hangingPunct="1"/>
            <a:r>
              <a:rPr lang="en-US" altLang="en-US"/>
              <a:t>CPU decides whether to issue 0, 1, 2, … each cycle</a:t>
            </a:r>
          </a:p>
          <a:p>
            <a:pPr lvl="1" eaLnBrk="1" hangingPunct="1"/>
            <a:r>
              <a:rPr lang="en-US" altLang="en-US"/>
              <a:t>Avoiding structural and data hazards</a:t>
            </a:r>
          </a:p>
          <a:p>
            <a:pPr eaLnBrk="1" hangingPunct="1"/>
            <a:r>
              <a:rPr lang="en-US" altLang="en-US"/>
              <a:t>Avoids the need for compiler scheduling</a:t>
            </a:r>
          </a:p>
          <a:p>
            <a:pPr lvl="1" eaLnBrk="1" hangingPunct="1"/>
            <a:r>
              <a:rPr lang="en-US" altLang="en-US"/>
              <a:t>Though it may still help</a:t>
            </a:r>
          </a:p>
          <a:p>
            <a:pPr lvl="1" eaLnBrk="1" hangingPunct="1"/>
            <a:r>
              <a:rPr lang="en-US" altLang="en-US"/>
              <a:t>Code semantics ensured by the CPU</a:t>
            </a:r>
            <a:endParaRPr lang="en-AU"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A83A6B61-DE96-44B8-99F4-9DC8778EDF79}" type="slidenum">
              <a:rPr lang="en-AU" altLang="en-US" sz="1400"/>
              <a:pPr/>
              <a:t>128</a:t>
            </a:fld>
            <a:endParaRPr lang="en-AU" altLang="en-US" sz="1400"/>
          </a:p>
        </p:txBody>
      </p:sp>
      <p:sp>
        <p:nvSpPr>
          <p:cNvPr id="124931" name="Rectangle 2"/>
          <p:cNvSpPr>
            <a:spLocks noGrp="1" noChangeArrowheads="1"/>
          </p:cNvSpPr>
          <p:nvPr>
            <p:ph type="title"/>
          </p:nvPr>
        </p:nvSpPr>
        <p:spPr/>
        <p:txBody>
          <a:bodyPr/>
          <a:lstStyle/>
          <a:p>
            <a:pPr eaLnBrk="1" hangingPunct="1"/>
            <a:r>
              <a:rPr lang="en-US" altLang="en-US"/>
              <a:t>Dynamic Pipeline Scheduling</a:t>
            </a:r>
            <a:endParaRPr lang="en-AU" altLang="en-US"/>
          </a:p>
        </p:txBody>
      </p:sp>
      <p:sp>
        <p:nvSpPr>
          <p:cNvPr id="124932" name="Rectangle 3"/>
          <p:cNvSpPr>
            <a:spLocks noGrp="1" noChangeArrowheads="1"/>
          </p:cNvSpPr>
          <p:nvPr>
            <p:ph type="body" idx="1"/>
          </p:nvPr>
        </p:nvSpPr>
        <p:spPr/>
        <p:txBody>
          <a:bodyPr/>
          <a:lstStyle/>
          <a:p>
            <a:pPr eaLnBrk="1" hangingPunct="1"/>
            <a:r>
              <a:rPr lang="en-US" altLang="en-US"/>
              <a:t>Allow the CPU to execute instructions out of order to avoid stalls</a:t>
            </a:r>
          </a:p>
          <a:p>
            <a:pPr lvl="1" eaLnBrk="1" hangingPunct="1"/>
            <a:r>
              <a:rPr lang="en-US" altLang="en-US"/>
              <a:t>But commit result to registers in order</a:t>
            </a:r>
          </a:p>
          <a:p>
            <a:pPr eaLnBrk="1" hangingPunct="1"/>
            <a:r>
              <a:rPr lang="en-US" altLang="en-US"/>
              <a:t>Example</a:t>
            </a:r>
          </a:p>
          <a:p>
            <a:pPr lvl="1" eaLnBrk="1" hangingPunct="1">
              <a:buFont typeface="Wingdings" panose="05000000000000000000" pitchFamily="2" charset="2"/>
              <a:buNone/>
            </a:pPr>
            <a:r>
              <a:rPr lang="en-US" altLang="en-US"/>
              <a:t>	</a:t>
            </a:r>
            <a:r>
              <a:rPr lang="fr-FR" altLang="en-US">
                <a:latin typeface="Lucida Console" panose="020B0609040504020204" pitchFamily="49" charset="0"/>
              </a:rPr>
              <a:t>lw    </a:t>
            </a:r>
            <a:r>
              <a:rPr lang="fr-FR" altLang="en-US">
                <a:solidFill>
                  <a:schemeClr val="hlink"/>
                </a:solidFill>
                <a:latin typeface="Lucida Console" panose="020B0609040504020204" pitchFamily="49" charset="0"/>
              </a:rPr>
              <a:t>$t0</a:t>
            </a:r>
            <a:r>
              <a:rPr lang="fr-FR" altLang="en-US">
                <a:latin typeface="Lucida Console" panose="020B0609040504020204" pitchFamily="49" charset="0"/>
              </a:rPr>
              <a:t>, 20($s2)</a:t>
            </a:r>
            <a:br>
              <a:rPr lang="fr-FR" altLang="en-US">
                <a:latin typeface="Lucida Console" panose="020B0609040504020204" pitchFamily="49" charset="0"/>
              </a:rPr>
            </a:br>
            <a:r>
              <a:rPr lang="fr-FR" altLang="en-US">
                <a:latin typeface="Lucida Console" panose="020B0609040504020204" pitchFamily="49" charset="0"/>
              </a:rPr>
              <a:t>addu  $t1, </a:t>
            </a:r>
            <a:r>
              <a:rPr lang="fr-FR" altLang="en-US">
                <a:solidFill>
                  <a:schemeClr val="hlink"/>
                </a:solidFill>
                <a:latin typeface="Lucida Console" panose="020B0609040504020204" pitchFamily="49" charset="0"/>
              </a:rPr>
              <a:t>$t0</a:t>
            </a:r>
            <a:r>
              <a:rPr lang="fr-FR" altLang="en-US">
                <a:latin typeface="Lucida Console" panose="020B0609040504020204" pitchFamily="49" charset="0"/>
              </a:rPr>
              <a:t>, $t2</a:t>
            </a:r>
            <a:br>
              <a:rPr lang="fr-FR" altLang="en-US">
                <a:latin typeface="Lucida Console" panose="020B0609040504020204" pitchFamily="49" charset="0"/>
              </a:rPr>
            </a:br>
            <a:r>
              <a:rPr lang="fr-FR" altLang="en-US">
                <a:latin typeface="Lucida Console" panose="020B0609040504020204" pitchFamily="49" charset="0"/>
              </a:rPr>
              <a:t>sub   $s4, $s4, $t3</a:t>
            </a:r>
            <a:br>
              <a:rPr lang="fr-FR" altLang="en-US">
                <a:latin typeface="Lucida Console" panose="020B0609040504020204" pitchFamily="49" charset="0"/>
              </a:rPr>
            </a:br>
            <a:r>
              <a:rPr lang="fr-FR" altLang="en-US">
                <a:latin typeface="Lucida Console" panose="020B0609040504020204" pitchFamily="49" charset="0"/>
              </a:rPr>
              <a:t>slti  $t5, $s4, 20</a:t>
            </a:r>
          </a:p>
          <a:p>
            <a:pPr lvl="1" eaLnBrk="1" hangingPunct="1"/>
            <a:r>
              <a:rPr lang="en-US" altLang="en-US"/>
              <a:t>Can start </a:t>
            </a:r>
            <a:r>
              <a:rPr lang="en-US" altLang="en-US">
                <a:latin typeface="Lucida Console" panose="020B0609040504020204" pitchFamily="49" charset="0"/>
              </a:rPr>
              <a:t>sub</a:t>
            </a:r>
            <a:r>
              <a:rPr lang="en-US" altLang="en-US"/>
              <a:t> while </a:t>
            </a:r>
            <a:r>
              <a:rPr lang="en-US" altLang="en-US">
                <a:latin typeface="Lucida Console" panose="020B0609040504020204" pitchFamily="49" charset="0"/>
              </a:rPr>
              <a:t>addu</a:t>
            </a:r>
            <a:r>
              <a:rPr lang="en-US" altLang="en-US"/>
              <a:t> is waiting for lw</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2A1DC410-344B-4AB7-B491-EC02DAAB609A}" type="slidenum">
              <a:rPr lang="en-AU" altLang="en-US" sz="1400"/>
              <a:pPr/>
              <a:t>129</a:t>
            </a:fld>
            <a:endParaRPr lang="en-AU" altLang="en-US" sz="1400"/>
          </a:p>
        </p:txBody>
      </p:sp>
      <p:sp>
        <p:nvSpPr>
          <p:cNvPr id="125955" name="Freeform 9"/>
          <p:cNvSpPr>
            <a:spLocks/>
          </p:cNvSpPr>
          <p:nvPr/>
        </p:nvSpPr>
        <p:spPr bwMode="auto">
          <a:xfrm>
            <a:off x="5295900" y="3194050"/>
            <a:ext cx="1065213" cy="1362075"/>
          </a:xfrm>
          <a:custGeom>
            <a:avLst/>
            <a:gdLst>
              <a:gd name="T0" fmla="*/ 0 w 671"/>
              <a:gd name="T1" fmla="*/ 2147483647 h 858"/>
              <a:gd name="T2" fmla="*/ 2147483647 w 671"/>
              <a:gd name="T3" fmla="*/ 2147483647 h 858"/>
              <a:gd name="T4" fmla="*/ 2147483647 w 671"/>
              <a:gd name="T5" fmla="*/ 2147483647 h 858"/>
              <a:gd name="T6" fmla="*/ 2147483647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5956" name="Freeform 13"/>
          <p:cNvSpPr>
            <a:spLocks/>
          </p:cNvSpPr>
          <p:nvPr/>
        </p:nvSpPr>
        <p:spPr bwMode="auto">
          <a:xfrm>
            <a:off x="4257675" y="3041650"/>
            <a:ext cx="2459038" cy="2152650"/>
          </a:xfrm>
          <a:custGeom>
            <a:avLst/>
            <a:gdLst>
              <a:gd name="T0" fmla="*/ 0 w 1549"/>
              <a:gd name="T1" fmla="*/ 2147483647 h 1356"/>
              <a:gd name="T2" fmla="*/ 2147483647 w 1549"/>
              <a:gd name="T3" fmla="*/ 2147483647 h 1356"/>
              <a:gd name="T4" fmla="*/ 2147483647 w 1549"/>
              <a:gd name="T5" fmla="*/ 2147483647 h 1356"/>
              <a:gd name="T6" fmla="*/ 2147483647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5957" name="Rectangle 14"/>
          <p:cNvSpPr>
            <a:spLocks noChangeArrowheads="1"/>
          </p:cNvSpPr>
          <p:nvPr/>
        </p:nvSpPr>
        <p:spPr bwMode="auto">
          <a:xfrm>
            <a:off x="5580063" y="3717925"/>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125958" name="Rectangle 2"/>
          <p:cNvSpPr>
            <a:spLocks noGrp="1" noChangeArrowheads="1"/>
          </p:cNvSpPr>
          <p:nvPr>
            <p:ph type="title"/>
          </p:nvPr>
        </p:nvSpPr>
        <p:spPr/>
        <p:txBody>
          <a:bodyPr/>
          <a:lstStyle/>
          <a:p>
            <a:pPr eaLnBrk="1" hangingPunct="1"/>
            <a:r>
              <a:rPr lang="en-US" altLang="en-US"/>
              <a:t>Dynamically Scheduled CPU</a:t>
            </a:r>
            <a:endParaRPr lang="en-AU" altLang="en-US"/>
          </a:p>
        </p:txBody>
      </p:sp>
      <p:pic>
        <p:nvPicPr>
          <p:cNvPr id="125959" name="Picture 4" descr="f04-7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12875"/>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0" name="AutoShape 11"/>
          <p:cNvSpPr>
            <a:spLocks/>
          </p:cNvSpPr>
          <p:nvPr/>
        </p:nvSpPr>
        <p:spPr bwMode="auto">
          <a:xfrm>
            <a:off x="7235825" y="4292600"/>
            <a:ext cx="1727200" cy="936625"/>
          </a:xfrm>
          <a:prstGeom prst="borderCallout1">
            <a:avLst>
              <a:gd name="adj1" fmla="val 12204"/>
              <a:gd name="adj2" fmla="val -4412"/>
              <a:gd name="adj3" fmla="val 6273"/>
              <a:gd name="adj4" fmla="val -55148"/>
            </a:avLst>
          </a:prstGeom>
          <a:solidFill>
            <a:schemeClr val="accent1"/>
          </a:solidFill>
          <a:ln w="9525" algn="ctr">
            <a:solidFill>
              <a:schemeClr val="tx1"/>
            </a:solidFill>
            <a:miter lim="800000"/>
            <a:headEnd/>
            <a:tailEnd type="triangle" w="med" len="med"/>
          </a:ln>
        </p:spPr>
        <p:txBody>
          <a:bodyPr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Results also sent to any waiting reservation stations</a:t>
            </a:r>
          </a:p>
        </p:txBody>
      </p:sp>
      <p:sp>
        <p:nvSpPr>
          <p:cNvPr id="125961" name="AutoShape 12"/>
          <p:cNvSpPr>
            <a:spLocks/>
          </p:cNvSpPr>
          <p:nvPr/>
        </p:nvSpPr>
        <p:spPr bwMode="auto">
          <a:xfrm>
            <a:off x="323850" y="5229225"/>
            <a:ext cx="1692275" cy="649288"/>
          </a:xfrm>
          <a:prstGeom prst="borderCallout1">
            <a:avLst>
              <a:gd name="adj1" fmla="val 17602"/>
              <a:gd name="adj2" fmla="val 104505"/>
              <a:gd name="adj3" fmla="val 12958"/>
              <a:gd name="adj4" fmla="val 131894"/>
            </a:avLst>
          </a:prstGeom>
          <a:solidFill>
            <a:schemeClr val="accent1"/>
          </a:solidFill>
          <a:ln w="9525" algn="ctr">
            <a:solidFill>
              <a:schemeClr val="tx1"/>
            </a:solidFill>
            <a:miter lim="800000"/>
            <a:headEnd/>
            <a:tailEnd type="triangle" w="med" len="med"/>
          </a:ln>
        </p:spPr>
        <p:txBody>
          <a:bodyPr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Reorders buffer for register writes</a:t>
            </a:r>
          </a:p>
        </p:txBody>
      </p:sp>
      <p:sp>
        <p:nvSpPr>
          <p:cNvPr id="125962" name="AutoShape 15"/>
          <p:cNvSpPr>
            <a:spLocks/>
          </p:cNvSpPr>
          <p:nvPr/>
        </p:nvSpPr>
        <p:spPr bwMode="auto">
          <a:xfrm>
            <a:off x="5003800" y="5589588"/>
            <a:ext cx="1692275" cy="792162"/>
          </a:xfrm>
          <a:prstGeom prst="borderCallout1">
            <a:avLst>
              <a:gd name="adj1" fmla="val 14431"/>
              <a:gd name="adj2" fmla="val -4505"/>
              <a:gd name="adj3" fmla="val -45292"/>
              <a:gd name="adj4" fmla="val -36208"/>
            </a:avLst>
          </a:prstGeom>
          <a:solidFill>
            <a:schemeClr val="accent1"/>
          </a:solidFill>
          <a:ln w="9525" algn="ctr">
            <a:solidFill>
              <a:schemeClr val="tx1"/>
            </a:solidFill>
            <a:miter lim="800000"/>
            <a:headEnd/>
            <a:tailEnd type="triangle" w="med" len="med"/>
          </a:ln>
        </p:spPr>
        <p:txBody>
          <a:bodyPr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Can supply operands for issued instructions</a:t>
            </a:r>
          </a:p>
        </p:txBody>
      </p:sp>
      <p:sp>
        <p:nvSpPr>
          <p:cNvPr id="125963" name="AutoShape 16"/>
          <p:cNvSpPr>
            <a:spLocks/>
          </p:cNvSpPr>
          <p:nvPr/>
        </p:nvSpPr>
        <p:spPr bwMode="auto">
          <a:xfrm>
            <a:off x="7235825" y="1268413"/>
            <a:ext cx="1404938" cy="649287"/>
          </a:xfrm>
          <a:prstGeom prst="borderCallout1">
            <a:avLst>
              <a:gd name="adj1" fmla="val 17602"/>
              <a:gd name="adj2" fmla="val -5426"/>
              <a:gd name="adj3" fmla="val 65769"/>
              <a:gd name="adj4" fmla="val -45875"/>
            </a:avLst>
          </a:prstGeom>
          <a:solidFill>
            <a:schemeClr val="accent1"/>
          </a:solidFill>
          <a:ln w="9525" algn="ctr">
            <a:solidFill>
              <a:schemeClr val="tx1"/>
            </a:solidFill>
            <a:miter lim="800000"/>
            <a:headEnd/>
            <a:tailEnd type="triangle" w="med" len="med"/>
          </a:ln>
        </p:spPr>
        <p:txBody>
          <a:bodyPr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Preserves dependencies</a:t>
            </a:r>
          </a:p>
        </p:txBody>
      </p:sp>
      <p:sp>
        <p:nvSpPr>
          <p:cNvPr id="125964" name="AutoShape 17"/>
          <p:cNvSpPr>
            <a:spLocks/>
          </p:cNvSpPr>
          <p:nvPr/>
        </p:nvSpPr>
        <p:spPr bwMode="auto">
          <a:xfrm>
            <a:off x="7235825" y="2565400"/>
            <a:ext cx="1404938" cy="649288"/>
          </a:xfrm>
          <a:prstGeom prst="borderCallout1">
            <a:avLst>
              <a:gd name="adj1" fmla="val 17602"/>
              <a:gd name="adj2" fmla="val -5426"/>
              <a:gd name="adj3" fmla="val 22736"/>
              <a:gd name="adj4" fmla="val -100676"/>
            </a:avLst>
          </a:prstGeom>
          <a:solidFill>
            <a:schemeClr val="accent1"/>
          </a:solidFill>
          <a:ln w="9525" algn="ctr">
            <a:solidFill>
              <a:schemeClr val="tx1"/>
            </a:solidFill>
            <a:miter lim="800000"/>
            <a:headEnd/>
            <a:tailEnd type="triangle" w="med" len="med"/>
          </a:ln>
        </p:spPr>
        <p:txBody>
          <a:bodyPr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Hold pending operands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41A4C2D1-A049-479B-92D9-78FF4D666E9E}" type="slidenum">
              <a:rPr lang="en-AU" altLang="en-US" sz="1400"/>
              <a:pPr/>
              <a:t>13</a:t>
            </a:fld>
            <a:endParaRPr lang="en-AU" altLang="en-US" sz="1400"/>
          </a:p>
        </p:txBody>
      </p:sp>
      <p:sp>
        <p:nvSpPr>
          <p:cNvPr id="14339" name="Rectangle 2"/>
          <p:cNvSpPr>
            <a:spLocks noGrp="1" noChangeArrowheads="1"/>
          </p:cNvSpPr>
          <p:nvPr>
            <p:ph type="title"/>
          </p:nvPr>
        </p:nvSpPr>
        <p:spPr/>
        <p:txBody>
          <a:bodyPr/>
          <a:lstStyle/>
          <a:p>
            <a:pPr eaLnBrk="1" hangingPunct="1"/>
            <a:r>
              <a:rPr lang="en-US" altLang="en-US"/>
              <a:t>Building a Datapath</a:t>
            </a:r>
            <a:endParaRPr lang="en-AU" altLang="en-US"/>
          </a:p>
        </p:txBody>
      </p:sp>
      <p:sp>
        <p:nvSpPr>
          <p:cNvPr id="14340" name="Rectangle 3"/>
          <p:cNvSpPr>
            <a:spLocks noGrp="1" noChangeArrowheads="1"/>
          </p:cNvSpPr>
          <p:nvPr>
            <p:ph type="body" idx="1"/>
          </p:nvPr>
        </p:nvSpPr>
        <p:spPr/>
        <p:txBody>
          <a:bodyPr/>
          <a:lstStyle/>
          <a:p>
            <a:pPr eaLnBrk="1" hangingPunct="1"/>
            <a:r>
              <a:rPr lang="en-US" altLang="en-US"/>
              <a:t>Datapath</a:t>
            </a:r>
          </a:p>
          <a:p>
            <a:pPr lvl="1" eaLnBrk="1" hangingPunct="1"/>
            <a:r>
              <a:rPr lang="en-US" altLang="en-US"/>
              <a:t>Elements that process data and addresses</a:t>
            </a:r>
            <a:br>
              <a:rPr lang="en-US" altLang="en-US"/>
            </a:br>
            <a:r>
              <a:rPr lang="en-US" altLang="en-US"/>
              <a:t>in the CPU</a:t>
            </a:r>
          </a:p>
          <a:p>
            <a:pPr lvl="2" eaLnBrk="1" hangingPunct="1"/>
            <a:r>
              <a:rPr lang="en-US" altLang="en-US"/>
              <a:t>Registers, ALUs, mux’s, memories, …</a:t>
            </a:r>
          </a:p>
          <a:p>
            <a:pPr eaLnBrk="1" hangingPunct="1"/>
            <a:r>
              <a:rPr lang="en-US" altLang="en-US"/>
              <a:t>We will build a MIPS datapath incrementally</a:t>
            </a:r>
          </a:p>
          <a:p>
            <a:pPr lvl="1" eaLnBrk="1" hangingPunct="1"/>
            <a:r>
              <a:rPr lang="en-US" altLang="en-US"/>
              <a:t>Refining the overview design</a:t>
            </a:r>
            <a:endParaRPr lang="en-AU" altLang="en-US"/>
          </a:p>
        </p:txBody>
      </p:sp>
      <p:sp>
        <p:nvSpPr>
          <p:cNvPr id="14341" name="Text Box 4"/>
          <p:cNvSpPr txBox="1">
            <a:spLocks noChangeArrowheads="1"/>
          </p:cNvSpPr>
          <p:nvPr/>
        </p:nvSpPr>
        <p:spPr bwMode="auto">
          <a:xfrm rot="5400000">
            <a:off x="7617619" y="1159669"/>
            <a:ext cx="2686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§4.3 Building a Datapath</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F28D19C0-0B1F-4E98-9949-171CEDF365DC}" type="slidenum">
              <a:rPr lang="en-AU" altLang="en-US" sz="1400"/>
              <a:pPr/>
              <a:t>130</a:t>
            </a:fld>
            <a:endParaRPr lang="en-AU" altLang="en-US" sz="1400"/>
          </a:p>
        </p:txBody>
      </p:sp>
      <p:sp>
        <p:nvSpPr>
          <p:cNvPr id="126979" name="Rectangle 2"/>
          <p:cNvSpPr>
            <a:spLocks noGrp="1" noChangeArrowheads="1"/>
          </p:cNvSpPr>
          <p:nvPr>
            <p:ph type="title"/>
          </p:nvPr>
        </p:nvSpPr>
        <p:spPr/>
        <p:txBody>
          <a:bodyPr/>
          <a:lstStyle/>
          <a:p>
            <a:pPr eaLnBrk="1" hangingPunct="1"/>
            <a:r>
              <a:rPr lang="en-US" altLang="en-US"/>
              <a:t>Register Renaming</a:t>
            </a:r>
            <a:endParaRPr lang="en-AU" altLang="en-US"/>
          </a:p>
        </p:txBody>
      </p:sp>
      <p:sp>
        <p:nvSpPr>
          <p:cNvPr id="126980" name="Rectangle 3"/>
          <p:cNvSpPr>
            <a:spLocks noGrp="1" noChangeArrowheads="1"/>
          </p:cNvSpPr>
          <p:nvPr>
            <p:ph type="body" idx="1"/>
          </p:nvPr>
        </p:nvSpPr>
        <p:spPr/>
        <p:txBody>
          <a:bodyPr/>
          <a:lstStyle/>
          <a:p>
            <a:pPr eaLnBrk="1" hangingPunct="1">
              <a:lnSpc>
                <a:spcPct val="90000"/>
              </a:lnSpc>
            </a:pPr>
            <a:r>
              <a:rPr lang="en-US" altLang="en-US"/>
              <a:t>Reservation stations and reorder buffer effectively provide register renaming</a:t>
            </a:r>
          </a:p>
          <a:p>
            <a:pPr eaLnBrk="1" hangingPunct="1">
              <a:lnSpc>
                <a:spcPct val="90000"/>
              </a:lnSpc>
            </a:pPr>
            <a:r>
              <a:rPr lang="en-US" altLang="en-US"/>
              <a:t>On instruction issue to reservation station</a:t>
            </a:r>
          </a:p>
          <a:p>
            <a:pPr lvl="1" eaLnBrk="1" hangingPunct="1">
              <a:lnSpc>
                <a:spcPct val="90000"/>
              </a:lnSpc>
            </a:pPr>
            <a:r>
              <a:rPr lang="en-US" altLang="en-US"/>
              <a:t>If operand is available in register file or reorder buffer</a:t>
            </a:r>
          </a:p>
          <a:p>
            <a:pPr lvl="2" eaLnBrk="1" hangingPunct="1">
              <a:lnSpc>
                <a:spcPct val="90000"/>
              </a:lnSpc>
            </a:pPr>
            <a:r>
              <a:rPr lang="en-US" altLang="en-US"/>
              <a:t>Copied to reservation station</a:t>
            </a:r>
          </a:p>
          <a:p>
            <a:pPr lvl="2" eaLnBrk="1" hangingPunct="1">
              <a:lnSpc>
                <a:spcPct val="90000"/>
              </a:lnSpc>
            </a:pPr>
            <a:r>
              <a:rPr lang="en-US" altLang="en-US"/>
              <a:t>No longer required in the register; can be overwritten</a:t>
            </a:r>
          </a:p>
          <a:p>
            <a:pPr lvl="1" eaLnBrk="1" hangingPunct="1">
              <a:lnSpc>
                <a:spcPct val="90000"/>
              </a:lnSpc>
            </a:pPr>
            <a:r>
              <a:rPr lang="en-US" altLang="en-US"/>
              <a:t>If operand is not yet available</a:t>
            </a:r>
          </a:p>
          <a:p>
            <a:pPr lvl="2" eaLnBrk="1" hangingPunct="1">
              <a:lnSpc>
                <a:spcPct val="90000"/>
              </a:lnSpc>
            </a:pPr>
            <a:r>
              <a:rPr lang="en-US" altLang="en-US"/>
              <a:t>It will be provided to the reservation station by a function unit</a:t>
            </a:r>
          </a:p>
          <a:p>
            <a:pPr lvl="2" eaLnBrk="1" hangingPunct="1">
              <a:lnSpc>
                <a:spcPct val="90000"/>
              </a:lnSpc>
            </a:pPr>
            <a:r>
              <a:rPr lang="en-US" altLang="en-US"/>
              <a:t>Register update may not be required</a:t>
            </a:r>
            <a:endParaRPr lang="en-AU"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2458A368-C3BA-4122-9060-BFFDFEBB90D7}" type="slidenum">
              <a:rPr lang="en-AU" altLang="en-US" sz="1400"/>
              <a:pPr/>
              <a:t>131</a:t>
            </a:fld>
            <a:endParaRPr lang="en-AU" altLang="en-US" sz="1400"/>
          </a:p>
        </p:txBody>
      </p:sp>
      <p:sp>
        <p:nvSpPr>
          <p:cNvPr id="128003" name="Rectangle 4"/>
          <p:cNvSpPr>
            <a:spLocks noGrp="1" noChangeArrowheads="1"/>
          </p:cNvSpPr>
          <p:nvPr>
            <p:ph type="title"/>
          </p:nvPr>
        </p:nvSpPr>
        <p:spPr/>
        <p:txBody>
          <a:bodyPr/>
          <a:lstStyle/>
          <a:p>
            <a:pPr eaLnBrk="1" hangingPunct="1"/>
            <a:r>
              <a:rPr lang="en-US" altLang="en-US"/>
              <a:t>Speculation</a:t>
            </a:r>
            <a:endParaRPr lang="en-AU" altLang="en-US"/>
          </a:p>
        </p:txBody>
      </p:sp>
      <p:sp>
        <p:nvSpPr>
          <p:cNvPr id="128004" name="Rectangle 5"/>
          <p:cNvSpPr>
            <a:spLocks noGrp="1" noChangeArrowheads="1"/>
          </p:cNvSpPr>
          <p:nvPr>
            <p:ph type="body" idx="1"/>
          </p:nvPr>
        </p:nvSpPr>
        <p:spPr/>
        <p:txBody>
          <a:bodyPr/>
          <a:lstStyle/>
          <a:p>
            <a:pPr eaLnBrk="1" hangingPunct="1"/>
            <a:r>
              <a:rPr lang="en-US" altLang="en-US"/>
              <a:t>Predict branch and continue issuing</a:t>
            </a:r>
          </a:p>
          <a:p>
            <a:pPr lvl="1" eaLnBrk="1" hangingPunct="1"/>
            <a:r>
              <a:rPr lang="en-US" altLang="en-US"/>
              <a:t>Don’t commit until branch outcome determined</a:t>
            </a:r>
          </a:p>
          <a:p>
            <a:pPr eaLnBrk="1" hangingPunct="1"/>
            <a:r>
              <a:rPr lang="en-US" altLang="en-US"/>
              <a:t>Load speculation</a:t>
            </a:r>
          </a:p>
          <a:p>
            <a:pPr lvl="1" eaLnBrk="1" hangingPunct="1"/>
            <a:r>
              <a:rPr lang="en-US" altLang="en-US"/>
              <a:t>Avoid load and cache miss delay</a:t>
            </a:r>
          </a:p>
          <a:p>
            <a:pPr lvl="2" eaLnBrk="1" hangingPunct="1"/>
            <a:r>
              <a:rPr lang="en-US" altLang="en-US"/>
              <a:t>Predict the effective address</a:t>
            </a:r>
          </a:p>
          <a:p>
            <a:pPr lvl="2" eaLnBrk="1" hangingPunct="1"/>
            <a:r>
              <a:rPr lang="en-US" altLang="en-US"/>
              <a:t>Predict loaded value</a:t>
            </a:r>
          </a:p>
          <a:p>
            <a:pPr lvl="2" eaLnBrk="1" hangingPunct="1"/>
            <a:r>
              <a:rPr lang="en-US" altLang="en-US"/>
              <a:t>Load before completing outstanding stores</a:t>
            </a:r>
          </a:p>
          <a:p>
            <a:pPr lvl="2" eaLnBrk="1" hangingPunct="1"/>
            <a:r>
              <a:rPr lang="en-US" altLang="en-US"/>
              <a:t>Bypass stored values to load unit</a:t>
            </a:r>
          </a:p>
          <a:p>
            <a:pPr lvl="1" eaLnBrk="1" hangingPunct="1"/>
            <a:r>
              <a:rPr lang="en-US" altLang="en-US"/>
              <a:t>Don’t commit load until speculation cleared</a:t>
            </a:r>
            <a:endParaRPr lang="en-AU"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753AE15F-9BDF-43B0-B0A7-6B87F3FDAF2E}" type="slidenum">
              <a:rPr lang="en-AU" altLang="en-US" sz="1400"/>
              <a:pPr/>
              <a:t>132</a:t>
            </a:fld>
            <a:endParaRPr lang="en-AU" altLang="en-US" sz="1400"/>
          </a:p>
        </p:txBody>
      </p:sp>
      <p:sp>
        <p:nvSpPr>
          <p:cNvPr id="129027" name="Rectangle 2"/>
          <p:cNvSpPr>
            <a:spLocks noGrp="1" noChangeArrowheads="1"/>
          </p:cNvSpPr>
          <p:nvPr>
            <p:ph type="title"/>
          </p:nvPr>
        </p:nvSpPr>
        <p:spPr/>
        <p:txBody>
          <a:bodyPr/>
          <a:lstStyle/>
          <a:p>
            <a:pPr eaLnBrk="1" hangingPunct="1"/>
            <a:r>
              <a:rPr lang="en-US" altLang="en-US"/>
              <a:t>Why Do Dynamic Scheduling?</a:t>
            </a:r>
            <a:endParaRPr lang="en-AU" altLang="en-US"/>
          </a:p>
        </p:txBody>
      </p:sp>
      <p:sp>
        <p:nvSpPr>
          <p:cNvPr id="129028" name="Rectangle 3"/>
          <p:cNvSpPr>
            <a:spLocks noGrp="1" noChangeArrowheads="1"/>
          </p:cNvSpPr>
          <p:nvPr>
            <p:ph type="body" idx="1"/>
          </p:nvPr>
        </p:nvSpPr>
        <p:spPr/>
        <p:txBody>
          <a:bodyPr/>
          <a:lstStyle/>
          <a:p>
            <a:pPr eaLnBrk="1" hangingPunct="1"/>
            <a:r>
              <a:rPr lang="en-US" altLang="en-US" dirty="0"/>
              <a:t>Why not just let the compiler schedule code?</a:t>
            </a:r>
          </a:p>
          <a:p>
            <a:pPr eaLnBrk="1" hangingPunct="1"/>
            <a:r>
              <a:rPr lang="en-US" altLang="en-US" dirty="0"/>
              <a:t>Not all stalls are predicable</a:t>
            </a:r>
          </a:p>
          <a:p>
            <a:pPr lvl="1" eaLnBrk="1" hangingPunct="1"/>
            <a:r>
              <a:rPr lang="en-US" altLang="en-US" dirty="0"/>
              <a:t>e.g., cache misses</a:t>
            </a:r>
          </a:p>
          <a:p>
            <a:pPr eaLnBrk="1" hangingPunct="1"/>
            <a:r>
              <a:rPr lang="en-US" altLang="en-US" dirty="0"/>
              <a:t>Can’t always schedule around branches</a:t>
            </a:r>
          </a:p>
          <a:p>
            <a:pPr lvl="1" eaLnBrk="1" hangingPunct="1"/>
            <a:r>
              <a:rPr lang="en-US" altLang="en-US" dirty="0"/>
              <a:t>Branch outcome is dynamically determined</a:t>
            </a:r>
          </a:p>
          <a:p>
            <a:pPr eaLnBrk="1" hangingPunct="1"/>
            <a:r>
              <a:rPr lang="en-US" altLang="en-US" dirty="0"/>
              <a:t>Different implementations of an ISA have different latencies and hazards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Sri addition </a:t>
            </a:r>
          </a:p>
        </p:txBody>
      </p:sp>
      <p:sp>
        <p:nvSpPr>
          <p:cNvPr id="3" name="Content Placeholder 2"/>
          <p:cNvSpPr>
            <a:spLocks noGrp="1"/>
          </p:cNvSpPr>
          <p:nvPr>
            <p:ph idx="1"/>
          </p:nvPr>
        </p:nvSpPr>
        <p:spPr/>
        <p:txBody>
          <a:bodyPr/>
          <a:lstStyle/>
          <a:p>
            <a:r>
              <a:rPr lang="en-CA" dirty="0"/>
              <a:t>The fact that different implementations of ISA’s have different latencies and hazards is why making emulators for old game consoles is so hard</a:t>
            </a:r>
          </a:p>
          <a:p>
            <a:r>
              <a:rPr lang="en-CA" dirty="0"/>
              <a:t>People who have optimized timing and data for a specific known set of instruction timings and then everything breaks when </a:t>
            </a:r>
            <a:r>
              <a:rPr lang="en-CA"/>
              <a:t>that isn’t the case.  </a:t>
            </a:r>
            <a:endParaRPr lang="en-CA" dirty="0"/>
          </a:p>
        </p:txBody>
      </p:sp>
      <p:sp>
        <p:nvSpPr>
          <p:cNvPr id="4" name="Footer Placeholder 3"/>
          <p:cNvSpPr>
            <a:spLocks noGrp="1"/>
          </p:cNvSpPr>
          <p:nvPr>
            <p:ph type="ftr" sz="quarter" idx="10"/>
          </p:nvPr>
        </p:nvSpPr>
        <p:spPr/>
        <p:txBody>
          <a:bodyPr/>
          <a:lstStyle/>
          <a:p>
            <a:r>
              <a:rPr lang="en-AU" altLang="en-US"/>
              <a:t>Chapter 4 — The Processor — </a:t>
            </a:r>
            <a:fld id="{6A8B49D3-3C70-4BCC-B36E-6D5F977D9FC8}" type="slidenum">
              <a:rPr lang="en-AU" altLang="en-US" smtClean="0"/>
              <a:pPr/>
              <a:t>133</a:t>
            </a:fld>
            <a:endParaRPr lang="en-AU" altLang="en-US"/>
          </a:p>
        </p:txBody>
      </p:sp>
    </p:spTree>
    <p:extLst>
      <p:ext uri="{BB962C8B-B14F-4D97-AF65-F5344CB8AC3E}">
        <p14:creationId xmlns:p14="http://schemas.microsoft.com/office/powerpoint/2010/main" val="34935449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94F5F2FA-1E82-4580-A4A9-46CB1ACB870E}" type="slidenum">
              <a:rPr lang="en-AU" altLang="en-US" sz="1400"/>
              <a:pPr/>
              <a:t>134</a:t>
            </a:fld>
            <a:endParaRPr lang="en-AU" altLang="en-US" sz="1400"/>
          </a:p>
        </p:txBody>
      </p:sp>
      <p:sp>
        <p:nvSpPr>
          <p:cNvPr id="130051" name="Rectangle 2"/>
          <p:cNvSpPr>
            <a:spLocks noGrp="1" noChangeArrowheads="1"/>
          </p:cNvSpPr>
          <p:nvPr>
            <p:ph type="title"/>
          </p:nvPr>
        </p:nvSpPr>
        <p:spPr/>
        <p:txBody>
          <a:bodyPr/>
          <a:lstStyle/>
          <a:p>
            <a:pPr eaLnBrk="1" hangingPunct="1"/>
            <a:r>
              <a:rPr lang="en-US" altLang="en-US"/>
              <a:t>Does Multiple Issue Work?</a:t>
            </a:r>
            <a:endParaRPr lang="en-AU" altLang="en-US"/>
          </a:p>
        </p:txBody>
      </p:sp>
      <p:sp>
        <p:nvSpPr>
          <p:cNvPr id="130052" name="Rectangle 3"/>
          <p:cNvSpPr>
            <a:spLocks noGrp="1" noChangeArrowheads="1"/>
          </p:cNvSpPr>
          <p:nvPr>
            <p:ph type="body" idx="1"/>
          </p:nvPr>
        </p:nvSpPr>
        <p:spPr>
          <a:xfrm>
            <a:off x="684213" y="1844675"/>
            <a:ext cx="8270875" cy="4392613"/>
          </a:xfrm>
        </p:spPr>
        <p:txBody>
          <a:bodyPr/>
          <a:lstStyle/>
          <a:p>
            <a:pPr eaLnBrk="1" hangingPunct="1"/>
            <a:r>
              <a:rPr lang="en-US" altLang="en-US" sz="2800" dirty="0"/>
              <a:t>Yes, but not as much as we’d like</a:t>
            </a:r>
          </a:p>
          <a:p>
            <a:pPr eaLnBrk="1" hangingPunct="1"/>
            <a:r>
              <a:rPr lang="en-US" altLang="en-US" sz="2800" dirty="0"/>
              <a:t>Programs have real dependencies that limit ILP</a:t>
            </a:r>
          </a:p>
          <a:p>
            <a:pPr eaLnBrk="1" hangingPunct="1"/>
            <a:r>
              <a:rPr lang="en-US" altLang="en-US" sz="2800" dirty="0"/>
              <a:t>Some dependencies are hard to eliminate</a:t>
            </a:r>
          </a:p>
          <a:p>
            <a:pPr lvl="1" eaLnBrk="1" hangingPunct="1"/>
            <a:r>
              <a:rPr lang="en-US" altLang="en-US" sz="2400" dirty="0"/>
              <a:t>e.g., pointer aliasing</a:t>
            </a:r>
          </a:p>
          <a:p>
            <a:pPr eaLnBrk="1" hangingPunct="1"/>
            <a:r>
              <a:rPr lang="en-US" altLang="en-US" sz="2800" dirty="0"/>
              <a:t>Some parallelism is hard to expose</a:t>
            </a:r>
          </a:p>
          <a:p>
            <a:pPr lvl="1" eaLnBrk="1" hangingPunct="1"/>
            <a:r>
              <a:rPr lang="en-US" altLang="en-US" sz="2400" dirty="0"/>
              <a:t>Limited window size during instruction issue</a:t>
            </a:r>
          </a:p>
          <a:p>
            <a:pPr eaLnBrk="1" hangingPunct="1"/>
            <a:r>
              <a:rPr lang="en-US" altLang="en-US" sz="2800" dirty="0"/>
              <a:t>Memory delays and limited bandwidth</a:t>
            </a:r>
          </a:p>
          <a:p>
            <a:pPr lvl="1" eaLnBrk="1" hangingPunct="1"/>
            <a:r>
              <a:rPr lang="en-US" altLang="en-US" sz="2400" dirty="0"/>
              <a:t>Hard to keep pipelines full</a:t>
            </a:r>
          </a:p>
          <a:p>
            <a:pPr eaLnBrk="1" hangingPunct="1"/>
            <a:r>
              <a:rPr lang="en-AU" altLang="en-US" sz="2800" dirty="0"/>
              <a:t>Speculation can help if done well</a:t>
            </a:r>
          </a:p>
        </p:txBody>
      </p:sp>
      <p:sp>
        <p:nvSpPr>
          <p:cNvPr id="130053" name="Text Box 4"/>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2400" b="1">
                <a:solidFill>
                  <a:schemeClr val="folHlink"/>
                </a:solidFill>
                <a:latin typeface="Arial Black" panose="020B0A04020102020204" pitchFamily="34" charset="0"/>
              </a:rPr>
              <a:t>The BIG Picture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F0B85B08-E59F-487E-8AEC-0BACF99DD64F}" type="slidenum">
              <a:rPr lang="en-AU" altLang="en-US" sz="1400"/>
              <a:pPr/>
              <a:t>135</a:t>
            </a:fld>
            <a:endParaRPr lang="en-AU" altLang="en-US" sz="1400"/>
          </a:p>
        </p:txBody>
      </p:sp>
      <p:sp>
        <p:nvSpPr>
          <p:cNvPr id="131075" name="Rectangle 2"/>
          <p:cNvSpPr>
            <a:spLocks noGrp="1" noChangeArrowheads="1"/>
          </p:cNvSpPr>
          <p:nvPr>
            <p:ph type="title"/>
          </p:nvPr>
        </p:nvSpPr>
        <p:spPr/>
        <p:txBody>
          <a:bodyPr/>
          <a:lstStyle/>
          <a:p>
            <a:pPr eaLnBrk="1" hangingPunct="1"/>
            <a:r>
              <a:rPr lang="en-AU" altLang="en-US"/>
              <a:t>Power Efficiency</a:t>
            </a:r>
          </a:p>
        </p:txBody>
      </p:sp>
      <p:sp>
        <p:nvSpPr>
          <p:cNvPr id="131076" name="Rectangle 3"/>
          <p:cNvSpPr>
            <a:spLocks noGrp="1" noChangeArrowheads="1"/>
          </p:cNvSpPr>
          <p:nvPr>
            <p:ph type="body" idx="1"/>
          </p:nvPr>
        </p:nvSpPr>
        <p:spPr>
          <a:xfrm>
            <a:off x="684213" y="1125538"/>
            <a:ext cx="8270875" cy="1727200"/>
          </a:xfrm>
        </p:spPr>
        <p:txBody>
          <a:bodyPr/>
          <a:lstStyle/>
          <a:p>
            <a:pPr eaLnBrk="1" hangingPunct="1"/>
            <a:r>
              <a:rPr lang="en-AU" altLang="en-US"/>
              <a:t>Complexity of dynamic scheduling and speculations requires power</a:t>
            </a:r>
          </a:p>
          <a:p>
            <a:pPr eaLnBrk="1" hangingPunct="1"/>
            <a:r>
              <a:rPr lang="en-AU" altLang="en-US"/>
              <a:t>Multiple simpler cores may be better</a:t>
            </a:r>
          </a:p>
        </p:txBody>
      </p:sp>
      <p:graphicFrame>
        <p:nvGraphicFramePr>
          <p:cNvPr id="522391" name="Group 151"/>
          <p:cNvGraphicFramePr>
            <a:graphicFrameLocks noGrp="1"/>
          </p:cNvGraphicFramePr>
          <p:nvPr/>
        </p:nvGraphicFramePr>
        <p:xfrm>
          <a:off x="684213" y="2924175"/>
          <a:ext cx="8208962" cy="3109919"/>
        </p:xfrm>
        <a:graphic>
          <a:graphicData uri="http://schemas.openxmlformats.org/drawingml/2006/table">
            <a:tbl>
              <a:tblPr/>
              <a:tblGrid>
                <a:gridCol w="1422400">
                  <a:extLst>
                    <a:ext uri="{9D8B030D-6E8A-4147-A177-3AD203B41FA5}">
                      <a16:colId xmlns:a16="http://schemas.microsoft.com/office/drawing/2014/main" val="20000"/>
                    </a:ext>
                  </a:extLst>
                </a:gridCol>
                <a:gridCol w="881062">
                  <a:extLst>
                    <a:ext uri="{9D8B030D-6E8A-4147-A177-3AD203B41FA5}">
                      <a16:colId xmlns:a16="http://schemas.microsoft.com/office/drawing/2014/main" val="20001"/>
                    </a:ext>
                  </a:extLst>
                </a:gridCol>
                <a:gridCol w="1058863">
                  <a:extLst>
                    <a:ext uri="{9D8B030D-6E8A-4147-A177-3AD203B41FA5}">
                      <a16:colId xmlns:a16="http://schemas.microsoft.com/office/drawing/2014/main" val="20002"/>
                    </a:ext>
                  </a:extLst>
                </a:gridCol>
                <a:gridCol w="968375">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209675">
                  <a:extLst>
                    <a:ext uri="{9D8B030D-6E8A-4147-A177-3AD203B41FA5}">
                      <a16:colId xmlns:a16="http://schemas.microsoft.com/office/drawing/2014/main" val="20005"/>
                    </a:ext>
                  </a:extLst>
                </a:gridCol>
                <a:gridCol w="835025">
                  <a:extLst>
                    <a:ext uri="{9D8B030D-6E8A-4147-A177-3AD203B41FA5}">
                      <a16:colId xmlns:a16="http://schemas.microsoft.com/office/drawing/2014/main" val="20006"/>
                    </a:ext>
                  </a:extLst>
                </a:gridCol>
                <a:gridCol w="969962">
                  <a:extLst>
                    <a:ext uri="{9D8B030D-6E8A-4147-A177-3AD203B41FA5}">
                      <a16:colId xmlns:a16="http://schemas.microsoft.com/office/drawing/2014/main" val="20007"/>
                    </a:ext>
                  </a:extLst>
                </a:gridCol>
              </a:tblGrid>
              <a:tr h="518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Microprocessor</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Year</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Clock Rate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Pipeline Stages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Issue width</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Out-of-order/ Speculation</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Cores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Power</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36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i486</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1989</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25MHz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7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66MHz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36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 Pro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1997</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29W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218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Willamette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7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Prescott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3600MHz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103W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7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2930MHz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37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III</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1950MHz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90W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7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T1</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8</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en-US"/>
              <a:t>Cortex A8 and Intel i7</a:t>
            </a:r>
          </a:p>
        </p:txBody>
      </p:sp>
      <p:graphicFrame>
        <p:nvGraphicFramePr>
          <p:cNvPr id="6" name="Content Placeholder 5"/>
          <p:cNvGraphicFramePr>
            <a:graphicFrameLocks noGrp="1"/>
          </p:cNvGraphicFramePr>
          <p:nvPr>
            <p:ph idx="1"/>
          </p:nvPr>
        </p:nvGraphicFramePr>
        <p:xfrm>
          <a:off x="684213" y="1125538"/>
          <a:ext cx="7527926" cy="4973639"/>
        </p:xfrm>
        <a:graphic>
          <a:graphicData uri="http://schemas.openxmlformats.org/drawingml/2006/table">
            <a:tbl>
              <a:tblPr firstRow="1" bandRow="1">
                <a:tableStyleId>{073A0DAA-6AF3-43AB-8588-CEC1D06C72B9}</a:tableStyleId>
              </a:tblPr>
              <a:tblGrid>
                <a:gridCol w="2824076">
                  <a:extLst>
                    <a:ext uri="{9D8B030D-6E8A-4147-A177-3AD203B41FA5}">
                      <a16:colId xmlns:a16="http://schemas.microsoft.com/office/drawing/2014/main" val="20000"/>
                    </a:ext>
                  </a:extLst>
                </a:gridCol>
                <a:gridCol w="2351925">
                  <a:extLst>
                    <a:ext uri="{9D8B030D-6E8A-4147-A177-3AD203B41FA5}">
                      <a16:colId xmlns:a16="http://schemas.microsoft.com/office/drawing/2014/main" val="20001"/>
                    </a:ext>
                  </a:extLst>
                </a:gridCol>
                <a:gridCol w="2351925">
                  <a:extLst>
                    <a:ext uri="{9D8B030D-6E8A-4147-A177-3AD203B41FA5}">
                      <a16:colId xmlns:a16="http://schemas.microsoft.com/office/drawing/2014/main" val="20002"/>
                    </a:ext>
                  </a:extLst>
                </a:gridCol>
              </a:tblGrid>
              <a:tr h="370799">
                <a:tc>
                  <a:txBody>
                    <a:bodyPr/>
                    <a:lstStyle/>
                    <a:p>
                      <a:pPr algn="ctr"/>
                      <a:r>
                        <a:rPr lang="en-US" sz="1600" dirty="0"/>
                        <a:t>Processor</a:t>
                      </a:r>
                    </a:p>
                  </a:txBody>
                  <a:tcPr marL="91427" marR="91427" marT="45715" marB="45715"/>
                </a:tc>
                <a:tc>
                  <a:txBody>
                    <a:bodyPr/>
                    <a:lstStyle/>
                    <a:p>
                      <a:pPr algn="ctr"/>
                      <a:r>
                        <a:rPr lang="en-US" sz="1600" dirty="0"/>
                        <a:t>ARM A8</a:t>
                      </a:r>
                    </a:p>
                  </a:txBody>
                  <a:tcPr marL="91427" marR="91427" marT="45715" marB="45715"/>
                </a:tc>
                <a:tc>
                  <a:txBody>
                    <a:bodyPr/>
                    <a:lstStyle/>
                    <a:p>
                      <a:pPr algn="ctr"/>
                      <a:r>
                        <a:rPr lang="en-US" sz="1600" dirty="0"/>
                        <a:t>Intel Core i7 920</a:t>
                      </a:r>
                    </a:p>
                  </a:txBody>
                  <a:tcPr marL="91427" marR="91427" marT="45715" marB="45715"/>
                </a:tc>
                <a:extLst>
                  <a:ext uri="{0D108BD9-81ED-4DB2-BD59-A6C34878D82A}">
                    <a16:rowId xmlns:a16="http://schemas.microsoft.com/office/drawing/2014/main" val="10000"/>
                  </a:ext>
                </a:extLst>
              </a:tr>
              <a:tr h="335305">
                <a:tc>
                  <a:txBody>
                    <a:bodyPr/>
                    <a:lstStyle/>
                    <a:p>
                      <a:r>
                        <a:rPr lang="en-US" sz="1600" dirty="0"/>
                        <a:t>Market</a:t>
                      </a:r>
                    </a:p>
                  </a:txBody>
                  <a:tcPr marL="91427" marR="91427" marT="45715" marB="45715"/>
                </a:tc>
                <a:tc>
                  <a:txBody>
                    <a:bodyPr/>
                    <a:lstStyle/>
                    <a:p>
                      <a:r>
                        <a:rPr lang="en-US" sz="1600" dirty="0"/>
                        <a:t>Personal</a:t>
                      </a:r>
                      <a:r>
                        <a:rPr lang="en-US" sz="1600" baseline="0" dirty="0"/>
                        <a:t> Mobile Device</a:t>
                      </a:r>
                      <a:endParaRPr lang="en-US" sz="1600" dirty="0"/>
                    </a:p>
                  </a:txBody>
                  <a:tcPr marL="91427" marR="91427" marT="45715" marB="45715"/>
                </a:tc>
                <a:tc>
                  <a:txBody>
                    <a:bodyPr/>
                    <a:lstStyle/>
                    <a:p>
                      <a:r>
                        <a:rPr lang="en-US" sz="1600" dirty="0"/>
                        <a:t>Server, cloud</a:t>
                      </a:r>
                    </a:p>
                  </a:txBody>
                  <a:tcPr marL="91427" marR="91427" marT="45715" marB="45715"/>
                </a:tc>
                <a:extLst>
                  <a:ext uri="{0D108BD9-81ED-4DB2-BD59-A6C34878D82A}">
                    <a16:rowId xmlns:a16="http://schemas.microsoft.com/office/drawing/2014/main" val="10001"/>
                  </a:ext>
                </a:extLst>
              </a:tr>
              <a:tr h="335305">
                <a:tc>
                  <a:txBody>
                    <a:bodyPr/>
                    <a:lstStyle/>
                    <a:p>
                      <a:r>
                        <a:rPr lang="en-US" sz="1600" dirty="0"/>
                        <a:t>Thermal design</a:t>
                      </a:r>
                      <a:r>
                        <a:rPr lang="en-US" sz="1600" baseline="0" dirty="0"/>
                        <a:t> power</a:t>
                      </a:r>
                      <a:endParaRPr lang="en-US" sz="1600" dirty="0"/>
                    </a:p>
                  </a:txBody>
                  <a:tcPr marL="91427" marR="91427" marT="45715" marB="45715"/>
                </a:tc>
                <a:tc>
                  <a:txBody>
                    <a:bodyPr/>
                    <a:lstStyle/>
                    <a:p>
                      <a:r>
                        <a:rPr lang="en-US" sz="1600" dirty="0"/>
                        <a:t>2 Watts</a:t>
                      </a:r>
                    </a:p>
                  </a:txBody>
                  <a:tcPr marL="91427" marR="91427" marT="45715" marB="45715"/>
                </a:tc>
                <a:tc>
                  <a:txBody>
                    <a:bodyPr/>
                    <a:lstStyle/>
                    <a:p>
                      <a:r>
                        <a:rPr lang="en-US" sz="1600" dirty="0"/>
                        <a:t>130 Watts</a:t>
                      </a:r>
                    </a:p>
                  </a:txBody>
                  <a:tcPr marL="91427" marR="91427" marT="45715" marB="45715"/>
                </a:tc>
                <a:extLst>
                  <a:ext uri="{0D108BD9-81ED-4DB2-BD59-A6C34878D82A}">
                    <a16:rowId xmlns:a16="http://schemas.microsoft.com/office/drawing/2014/main" val="10002"/>
                  </a:ext>
                </a:extLst>
              </a:tr>
              <a:tr h="335305">
                <a:tc>
                  <a:txBody>
                    <a:bodyPr/>
                    <a:lstStyle/>
                    <a:p>
                      <a:r>
                        <a:rPr lang="en-US" sz="1600" dirty="0"/>
                        <a:t>Clock rate</a:t>
                      </a:r>
                    </a:p>
                  </a:txBody>
                  <a:tcPr marL="91427" marR="91427" marT="45715" marB="45715"/>
                </a:tc>
                <a:tc>
                  <a:txBody>
                    <a:bodyPr/>
                    <a:lstStyle/>
                    <a:p>
                      <a:r>
                        <a:rPr lang="en-US" sz="1600" dirty="0"/>
                        <a:t>1 GHz</a:t>
                      </a:r>
                    </a:p>
                  </a:txBody>
                  <a:tcPr marL="91427" marR="91427" marT="45715" marB="45715"/>
                </a:tc>
                <a:tc>
                  <a:txBody>
                    <a:bodyPr/>
                    <a:lstStyle/>
                    <a:p>
                      <a:r>
                        <a:rPr lang="en-US" sz="1600" dirty="0"/>
                        <a:t>2.66 GHz</a:t>
                      </a:r>
                    </a:p>
                  </a:txBody>
                  <a:tcPr marL="91427" marR="91427" marT="45715" marB="45715"/>
                </a:tc>
                <a:extLst>
                  <a:ext uri="{0D108BD9-81ED-4DB2-BD59-A6C34878D82A}">
                    <a16:rowId xmlns:a16="http://schemas.microsoft.com/office/drawing/2014/main" val="10003"/>
                  </a:ext>
                </a:extLst>
              </a:tr>
              <a:tr h="335305">
                <a:tc>
                  <a:txBody>
                    <a:bodyPr/>
                    <a:lstStyle/>
                    <a:p>
                      <a:r>
                        <a:rPr lang="en-US" sz="1600" dirty="0"/>
                        <a:t>Cores/Chip</a:t>
                      </a:r>
                    </a:p>
                  </a:txBody>
                  <a:tcPr marL="91427" marR="91427" marT="45715" marB="45715"/>
                </a:tc>
                <a:tc>
                  <a:txBody>
                    <a:bodyPr/>
                    <a:lstStyle/>
                    <a:p>
                      <a:r>
                        <a:rPr lang="en-US" sz="1600" dirty="0"/>
                        <a:t>1</a:t>
                      </a:r>
                    </a:p>
                  </a:txBody>
                  <a:tcPr marL="91427" marR="91427" marT="45715" marB="45715"/>
                </a:tc>
                <a:tc>
                  <a:txBody>
                    <a:bodyPr/>
                    <a:lstStyle/>
                    <a:p>
                      <a:r>
                        <a:rPr lang="en-US" sz="1600" dirty="0"/>
                        <a:t>4</a:t>
                      </a:r>
                    </a:p>
                  </a:txBody>
                  <a:tcPr marL="91427" marR="91427" marT="45715" marB="45715"/>
                </a:tc>
                <a:extLst>
                  <a:ext uri="{0D108BD9-81ED-4DB2-BD59-A6C34878D82A}">
                    <a16:rowId xmlns:a16="http://schemas.microsoft.com/office/drawing/2014/main" val="10004"/>
                  </a:ext>
                </a:extLst>
              </a:tr>
              <a:tr h="335305">
                <a:tc>
                  <a:txBody>
                    <a:bodyPr/>
                    <a:lstStyle/>
                    <a:p>
                      <a:r>
                        <a:rPr lang="en-US" sz="1600" dirty="0"/>
                        <a:t>Floating point?</a:t>
                      </a:r>
                    </a:p>
                  </a:txBody>
                  <a:tcPr marL="91427" marR="91427" marT="45715" marB="45715"/>
                </a:tc>
                <a:tc>
                  <a:txBody>
                    <a:bodyPr/>
                    <a:lstStyle/>
                    <a:p>
                      <a:r>
                        <a:rPr lang="en-US" sz="1600" dirty="0"/>
                        <a:t>No</a:t>
                      </a:r>
                    </a:p>
                  </a:txBody>
                  <a:tcPr marL="91427" marR="91427" marT="45715" marB="45715"/>
                </a:tc>
                <a:tc>
                  <a:txBody>
                    <a:bodyPr/>
                    <a:lstStyle/>
                    <a:p>
                      <a:r>
                        <a:rPr lang="en-US" sz="1600" dirty="0"/>
                        <a:t>Yes</a:t>
                      </a:r>
                    </a:p>
                  </a:txBody>
                  <a:tcPr marL="91427" marR="91427" marT="45715" marB="45715"/>
                </a:tc>
                <a:extLst>
                  <a:ext uri="{0D108BD9-81ED-4DB2-BD59-A6C34878D82A}">
                    <a16:rowId xmlns:a16="http://schemas.microsoft.com/office/drawing/2014/main" val="10005"/>
                  </a:ext>
                </a:extLst>
              </a:tr>
              <a:tr h="335305">
                <a:tc>
                  <a:txBody>
                    <a:bodyPr/>
                    <a:lstStyle/>
                    <a:p>
                      <a:r>
                        <a:rPr lang="en-US" sz="1600" dirty="0"/>
                        <a:t>Multiple issue?</a:t>
                      </a:r>
                    </a:p>
                  </a:txBody>
                  <a:tcPr marL="91427" marR="91427" marT="45715" marB="45715"/>
                </a:tc>
                <a:tc>
                  <a:txBody>
                    <a:bodyPr/>
                    <a:lstStyle/>
                    <a:p>
                      <a:r>
                        <a:rPr lang="en-US" sz="1600" dirty="0"/>
                        <a:t>Dynamic</a:t>
                      </a:r>
                    </a:p>
                  </a:txBody>
                  <a:tcPr marL="91427" marR="91427" marT="45715" marB="45715"/>
                </a:tc>
                <a:tc>
                  <a:txBody>
                    <a:bodyPr/>
                    <a:lstStyle/>
                    <a:p>
                      <a:r>
                        <a:rPr lang="en-US" sz="1600" dirty="0"/>
                        <a:t>Dynamic</a:t>
                      </a:r>
                    </a:p>
                  </a:txBody>
                  <a:tcPr marL="91427" marR="91427" marT="45715" marB="45715"/>
                </a:tc>
                <a:extLst>
                  <a:ext uri="{0D108BD9-81ED-4DB2-BD59-A6C34878D82A}">
                    <a16:rowId xmlns:a16="http://schemas.microsoft.com/office/drawing/2014/main" val="10006"/>
                  </a:ext>
                </a:extLst>
              </a:tr>
              <a:tr h="335305">
                <a:tc>
                  <a:txBody>
                    <a:bodyPr/>
                    <a:lstStyle/>
                    <a:p>
                      <a:r>
                        <a:rPr lang="en-US" sz="1600" dirty="0"/>
                        <a:t>Peak</a:t>
                      </a:r>
                      <a:r>
                        <a:rPr lang="en-US" sz="1600" baseline="0" dirty="0"/>
                        <a:t> instructions/clock cycle</a:t>
                      </a:r>
                      <a:endParaRPr lang="en-US" sz="1600" dirty="0"/>
                    </a:p>
                  </a:txBody>
                  <a:tcPr marL="91427" marR="91427" marT="45715" marB="45715"/>
                </a:tc>
                <a:tc>
                  <a:txBody>
                    <a:bodyPr/>
                    <a:lstStyle/>
                    <a:p>
                      <a:r>
                        <a:rPr lang="en-US" sz="1600" dirty="0"/>
                        <a:t>2</a:t>
                      </a:r>
                    </a:p>
                  </a:txBody>
                  <a:tcPr marL="91427" marR="91427" marT="45715" marB="45715"/>
                </a:tc>
                <a:tc>
                  <a:txBody>
                    <a:bodyPr/>
                    <a:lstStyle/>
                    <a:p>
                      <a:r>
                        <a:rPr lang="en-US" sz="1600" dirty="0"/>
                        <a:t>4</a:t>
                      </a:r>
                    </a:p>
                  </a:txBody>
                  <a:tcPr marL="91427" marR="91427" marT="45715" marB="45715"/>
                </a:tc>
                <a:extLst>
                  <a:ext uri="{0D108BD9-81ED-4DB2-BD59-A6C34878D82A}">
                    <a16:rowId xmlns:a16="http://schemas.microsoft.com/office/drawing/2014/main" val="10007"/>
                  </a:ext>
                </a:extLst>
              </a:tr>
              <a:tr h="335305">
                <a:tc>
                  <a:txBody>
                    <a:bodyPr/>
                    <a:lstStyle/>
                    <a:p>
                      <a:r>
                        <a:rPr lang="en-US" sz="1600" dirty="0"/>
                        <a:t>Pipeline</a:t>
                      </a:r>
                      <a:r>
                        <a:rPr lang="en-US" sz="1600" baseline="0" dirty="0"/>
                        <a:t> stages</a:t>
                      </a:r>
                      <a:endParaRPr lang="en-US" sz="1600" dirty="0"/>
                    </a:p>
                  </a:txBody>
                  <a:tcPr marL="91427" marR="91427" marT="45715" marB="45715"/>
                </a:tc>
                <a:tc>
                  <a:txBody>
                    <a:bodyPr/>
                    <a:lstStyle/>
                    <a:p>
                      <a:r>
                        <a:rPr lang="en-US" sz="1600" dirty="0"/>
                        <a:t>14</a:t>
                      </a:r>
                    </a:p>
                  </a:txBody>
                  <a:tcPr marL="91427" marR="91427" marT="45715" marB="45715"/>
                </a:tc>
                <a:tc>
                  <a:txBody>
                    <a:bodyPr/>
                    <a:lstStyle/>
                    <a:p>
                      <a:r>
                        <a:rPr lang="en-US" sz="1600" dirty="0"/>
                        <a:t>14</a:t>
                      </a:r>
                    </a:p>
                  </a:txBody>
                  <a:tcPr marL="91427" marR="91427" marT="45715" marB="45715"/>
                </a:tc>
                <a:extLst>
                  <a:ext uri="{0D108BD9-81ED-4DB2-BD59-A6C34878D82A}">
                    <a16:rowId xmlns:a16="http://schemas.microsoft.com/office/drawing/2014/main" val="10008"/>
                  </a:ext>
                </a:extLst>
              </a:tr>
              <a:tr h="579180">
                <a:tc>
                  <a:txBody>
                    <a:bodyPr/>
                    <a:lstStyle/>
                    <a:p>
                      <a:r>
                        <a:rPr lang="en-US" sz="1600" dirty="0"/>
                        <a:t>Pipeline schedule</a:t>
                      </a:r>
                    </a:p>
                  </a:txBody>
                  <a:tcPr marL="91427" marR="91427" marT="45715" marB="45715"/>
                </a:tc>
                <a:tc>
                  <a:txBody>
                    <a:bodyPr/>
                    <a:lstStyle/>
                    <a:p>
                      <a:r>
                        <a:rPr lang="en-US" sz="1600" dirty="0"/>
                        <a:t>Static in-order</a:t>
                      </a:r>
                    </a:p>
                  </a:txBody>
                  <a:tcPr marL="91427" marR="91427" marT="45715" marB="45715"/>
                </a:tc>
                <a:tc>
                  <a:txBody>
                    <a:bodyPr/>
                    <a:lstStyle/>
                    <a:p>
                      <a:r>
                        <a:rPr lang="en-US" sz="1600" dirty="0"/>
                        <a:t>Dynamic</a:t>
                      </a:r>
                      <a:r>
                        <a:rPr lang="en-US" sz="1600" baseline="0" dirty="0"/>
                        <a:t> out-of-order with speculation</a:t>
                      </a:r>
                      <a:endParaRPr lang="en-US" sz="1600" dirty="0"/>
                    </a:p>
                  </a:txBody>
                  <a:tcPr marL="91427" marR="91427" marT="45715" marB="45715"/>
                </a:tc>
                <a:extLst>
                  <a:ext uri="{0D108BD9-81ED-4DB2-BD59-A6C34878D82A}">
                    <a16:rowId xmlns:a16="http://schemas.microsoft.com/office/drawing/2014/main" val="10009"/>
                  </a:ext>
                </a:extLst>
              </a:tr>
              <a:tr h="335305">
                <a:tc>
                  <a:txBody>
                    <a:bodyPr/>
                    <a:lstStyle/>
                    <a:p>
                      <a:r>
                        <a:rPr lang="en-US" sz="1600" dirty="0"/>
                        <a:t>Branch</a:t>
                      </a:r>
                      <a:r>
                        <a:rPr lang="en-US" sz="1600" baseline="0" dirty="0"/>
                        <a:t> prediction</a:t>
                      </a:r>
                      <a:endParaRPr lang="en-US" sz="1600" dirty="0"/>
                    </a:p>
                  </a:txBody>
                  <a:tcPr marL="91427" marR="91427" marT="45715" marB="45715"/>
                </a:tc>
                <a:tc>
                  <a:txBody>
                    <a:bodyPr/>
                    <a:lstStyle/>
                    <a:p>
                      <a:r>
                        <a:rPr lang="en-US" sz="1600" dirty="0"/>
                        <a:t>2-level</a:t>
                      </a:r>
                    </a:p>
                  </a:txBody>
                  <a:tcPr marL="91427" marR="91427" marT="45715" marB="45715"/>
                </a:tc>
                <a:tc>
                  <a:txBody>
                    <a:bodyPr/>
                    <a:lstStyle/>
                    <a:p>
                      <a:r>
                        <a:rPr lang="en-US" sz="1600" dirty="0"/>
                        <a:t>2-level</a:t>
                      </a:r>
                    </a:p>
                  </a:txBody>
                  <a:tcPr marL="91427" marR="91427" marT="45715" marB="45715"/>
                </a:tc>
                <a:extLst>
                  <a:ext uri="{0D108BD9-81ED-4DB2-BD59-A6C34878D82A}">
                    <a16:rowId xmlns:a16="http://schemas.microsoft.com/office/drawing/2014/main" val="10010"/>
                  </a:ext>
                </a:extLst>
              </a:tr>
              <a:tr h="335305">
                <a:tc>
                  <a:txBody>
                    <a:bodyPr/>
                    <a:lstStyle/>
                    <a:p>
                      <a:r>
                        <a:rPr lang="en-US" sz="1600" dirty="0"/>
                        <a:t>1</a:t>
                      </a:r>
                      <a:r>
                        <a:rPr lang="en-US" sz="1600" baseline="30000" dirty="0"/>
                        <a:t>st</a:t>
                      </a:r>
                      <a:r>
                        <a:rPr lang="en-US" sz="1600" dirty="0"/>
                        <a:t> level caches/core</a:t>
                      </a:r>
                    </a:p>
                  </a:txBody>
                  <a:tcPr marL="91427" marR="91427" marT="45715" marB="45715"/>
                </a:tc>
                <a:tc>
                  <a:txBody>
                    <a:bodyPr/>
                    <a:lstStyle/>
                    <a:p>
                      <a:r>
                        <a:rPr lang="en-US" sz="1600" dirty="0"/>
                        <a:t>32 </a:t>
                      </a:r>
                      <a:r>
                        <a:rPr lang="en-US" sz="1600" dirty="0" err="1"/>
                        <a:t>KiB</a:t>
                      </a:r>
                      <a:r>
                        <a:rPr lang="en-US" sz="1600" dirty="0"/>
                        <a:t> I, 32 </a:t>
                      </a:r>
                      <a:r>
                        <a:rPr lang="en-US" sz="1600" dirty="0" err="1"/>
                        <a:t>KiB</a:t>
                      </a:r>
                      <a:r>
                        <a:rPr lang="en-US" sz="1600" dirty="0"/>
                        <a:t> D</a:t>
                      </a:r>
                    </a:p>
                  </a:txBody>
                  <a:tcPr marL="91427" marR="91427" marT="45715" marB="45715"/>
                </a:tc>
                <a:tc>
                  <a:txBody>
                    <a:bodyPr/>
                    <a:lstStyle/>
                    <a:p>
                      <a:r>
                        <a:rPr lang="en-US" sz="1600" dirty="0"/>
                        <a:t>32</a:t>
                      </a:r>
                      <a:r>
                        <a:rPr lang="en-US" sz="1600" baseline="0" dirty="0"/>
                        <a:t> </a:t>
                      </a:r>
                      <a:r>
                        <a:rPr lang="en-US" sz="1600" baseline="0" dirty="0" err="1"/>
                        <a:t>KiB</a:t>
                      </a:r>
                      <a:r>
                        <a:rPr lang="en-US" sz="1600" baseline="0" dirty="0"/>
                        <a:t> I, 32 </a:t>
                      </a:r>
                      <a:r>
                        <a:rPr lang="en-US" sz="1600" baseline="0" dirty="0" err="1"/>
                        <a:t>KiB</a:t>
                      </a:r>
                      <a:r>
                        <a:rPr lang="en-US" sz="1600" baseline="0" dirty="0"/>
                        <a:t> D</a:t>
                      </a:r>
                      <a:endParaRPr lang="en-US" sz="1600" dirty="0"/>
                    </a:p>
                  </a:txBody>
                  <a:tcPr marL="91427" marR="91427" marT="45715" marB="45715"/>
                </a:tc>
                <a:extLst>
                  <a:ext uri="{0D108BD9-81ED-4DB2-BD59-A6C34878D82A}">
                    <a16:rowId xmlns:a16="http://schemas.microsoft.com/office/drawing/2014/main" val="10011"/>
                  </a:ext>
                </a:extLst>
              </a:tr>
              <a:tr h="335305">
                <a:tc>
                  <a:txBody>
                    <a:bodyPr/>
                    <a:lstStyle/>
                    <a:p>
                      <a:r>
                        <a:rPr lang="en-US" sz="1600" dirty="0"/>
                        <a:t>2</a:t>
                      </a:r>
                      <a:r>
                        <a:rPr lang="en-US" sz="1600" baseline="30000" dirty="0"/>
                        <a:t>nd</a:t>
                      </a:r>
                      <a:r>
                        <a:rPr lang="en-US" sz="1600" dirty="0"/>
                        <a:t> level caches/core</a:t>
                      </a:r>
                    </a:p>
                  </a:txBody>
                  <a:tcPr marL="91427" marR="91427" marT="45715" marB="45715"/>
                </a:tc>
                <a:tc>
                  <a:txBody>
                    <a:bodyPr/>
                    <a:lstStyle/>
                    <a:p>
                      <a:r>
                        <a:rPr lang="en-US" sz="1600" dirty="0"/>
                        <a:t>128-1024 </a:t>
                      </a:r>
                      <a:r>
                        <a:rPr lang="en-US" sz="1600" dirty="0" err="1"/>
                        <a:t>KiB</a:t>
                      </a:r>
                      <a:endParaRPr lang="en-US" sz="1600" dirty="0"/>
                    </a:p>
                  </a:txBody>
                  <a:tcPr marL="91427" marR="91427" marT="45715" marB="45715"/>
                </a:tc>
                <a:tc>
                  <a:txBody>
                    <a:bodyPr/>
                    <a:lstStyle/>
                    <a:p>
                      <a:r>
                        <a:rPr lang="en-US" sz="1600" dirty="0"/>
                        <a:t>256 </a:t>
                      </a:r>
                      <a:r>
                        <a:rPr lang="en-US" sz="1600" dirty="0" err="1"/>
                        <a:t>KiB</a:t>
                      </a:r>
                      <a:endParaRPr lang="en-US" sz="1600" dirty="0"/>
                    </a:p>
                  </a:txBody>
                  <a:tcPr marL="91427" marR="91427" marT="45715" marB="45715"/>
                </a:tc>
                <a:extLst>
                  <a:ext uri="{0D108BD9-81ED-4DB2-BD59-A6C34878D82A}">
                    <a16:rowId xmlns:a16="http://schemas.microsoft.com/office/drawing/2014/main" val="10012"/>
                  </a:ext>
                </a:extLst>
              </a:tr>
              <a:tr h="335305">
                <a:tc>
                  <a:txBody>
                    <a:bodyPr/>
                    <a:lstStyle/>
                    <a:p>
                      <a:r>
                        <a:rPr lang="en-US" sz="1600" dirty="0"/>
                        <a:t>3</a:t>
                      </a:r>
                      <a:r>
                        <a:rPr lang="en-US" sz="1600" baseline="30000" dirty="0"/>
                        <a:t>rd</a:t>
                      </a:r>
                      <a:r>
                        <a:rPr lang="en-US" sz="1600" dirty="0"/>
                        <a:t> level caches</a:t>
                      </a:r>
                      <a:r>
                        <a:rPr lang="en-US" sz="1600" baseline="0" dirty="0"/>
                        <a:t> (shared)</a:t>
                      </a:r>
                      <a:endParaRPr lang="en-US" sz="1600" dirty="0"/>
                    </a:p>
                  </a:txBody>
                  <a:tcPr marL="91427" marR="91427" marT="45715" marB="45715"/>
                </a:tc>
                <a:tc>
                  <a:txBody>
                    <a:bodyPr/>
                    <a:lstStyle/>
                    <a:p>
                      <a:r>
                        <a:rPr lang="en-US" sz="1600" dirty="0"/>
                        <a:t>-</a:t>
                      </a:r>
                    </a:p>
                  </a:txBody>
                  <a:tcPr marL="91427" marR="91427" marT="45715" marB="45715"/>
                </a:tc>
                <a:tc>
                  <a:txBody>
                    <a:bodyPr/>
                    <a:lstStyle/>
                    <a:p>
                      <a:r>
                        <a:rPr lang="en-US" sz="1600" dirty="0"/>
                        <a:t>2- 8 MB</a:t>
                      </a:r>
                    </a:p>
                  </a:txBody>
                  <a:tcPr marL="91427" marR="91427" marT="45715" marB="45715"/>
                </a:tc>
                <a:extLst>
                  <a:ext uri="{0D108BD9-81ED-4DB2-BD59-A6C34878D82A}">
                    <a16:rowId xmlns:a16="http://schemas.microsoft.com/office/drawing/2014/main" val="10013"/>
                  </a:ext>
                </a:extLst>
              </a:tr>
            </a:tbl>
          </a:graphicData>
        </a:graphic>
      </p:graphicFrame>
      <p:sp>
        <p:nvSpPr>
          <p:cNvPr id="13216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F8CF8A0F-77C6-490C-8A31-EBF5304D572B}" type="slidenum">
              <a:rPr lang="en-AU" altLang="en-US" sz="1400"/>
              <a:pPr/>
              <a:t>136</a:t>
            </a:fld>
            <a:endParaRPr lang="en-AU" altLang="en-US" sz="1400"/>
          </a:p>
        </p:txBody>
      </p:sp>
      <p:sp>
        <p:nvSpPr>
          <p:cNvPr id="132162" name="Text Box 3"/>
          <p:cNvSpPr txBox="1">
            <a:spLocks noChangeArrowheads="1"/>
          </p:cNvSpPr>
          <p:nvPr/>
        </p:nvSpPr>
        <p:spPr bwMode="auto">
          <a:xfrm rot="5400000">
            <a:off x="5579269" y="3193256"/>
            <a:ext cx="67627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§4.11 Real Stuff: The ARM Cortex-A8 and Intel Core i7 Pipelines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r>
              <a:rPr lang="en-US" altLang="en-US"/>
              <a:t>ARM Cortex-A8 Pipeline</a:t>
            </a:r>
          </a:p>
        </p:txBody>
      </p:sp>
      <p:sp>
        <p:nvSpPr>
          <p:cNvPr id="13312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ABE70157-89F1-4359-B924-C2B2D0E0F5DB}" type="slidenum">
              <a:rPr lang="en-AU" altLang="en-US" sz="1400"/>
              <a:pPr/>
              <a:t>137</a:t>
            </a:fld>
            <a:endParaRPr lang="en-AU" altLang="en-US" sz="1400"/>
          </a:p>
        </p:txBody>
      </p:sp>
      <p:pic>
        <p:nvPicPr>
          <p:cNvPr id="1331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260475"/>
            <a:ext cx="8404225"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ltLang="en-US"/>
              <a:t>ARM Cortex-A8 Performance</a:t>
            </a:r>
          </a:p>
        </p:txBody>
      </p:sp>
      <p:sp>
        <p:nvSpPr>
          <p:cNvPr id="13414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D8473A62-01D4-4266-A6E7-338064B5FF30}" type="slidenum">
              <a:rPr lang="en-AU" altLang="en-US" sz="1400"/>
              <a:pPr/>
              <a:t>138</a:t>
            </a:fld>
            <a:endParaRPr lang="en-AU" altLang="en-US" sz="1400"/>
          </a:p>
        </p:txBody>
      </p:sp>
      <p:pic>
        <p:nvPicPr>
          <p:cNvPr id="1341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916113"/>
            <a:ext cx="84343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a:t>Core i7 Pipeline</a:t>
            </a:r>
          </a:p>
        </p:txBody>
      </p:sp>
      <p:sp>
        <p:nvSpPr>
          <p:cNvPr id="13517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B283A1E-5401-4D8B-9D87-71C795CF4625}" type="slidenum">
              <a:rPr lang="en-AU" altLang="en-US" sz="1400"/>
              <a:pPr/>
              <a:t>139</a:t>
            </a:fld>
            <a:endParaRPr lang="en-AU" altLang="en-US" sz="1400"/>
          </a:p>
        </p:txBody>
      </p:sp>
      <p:pic>
        <p:nvPicPr>
          <p:cNvPr id="1351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1125538"/>
            <a:ext cx="4919662"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E4BB5BC0-F7CA-4915-B0AD-B5BBCD858FD6}" type="slidenum">
              <a:rPr lang="en-AU" altLang="en-US" sz="1400"/>
              <a:pPr/>
              <a:t>14</a:t>
            </a:fld>
            <a:endParaRPr lang="en-AU" altLang="en-US" sz="1400"/>
          </a:p>
        </p:txBody>
      </p:sp>
      <p:sp>
        <p:nvSpPr>
          <p:cNvPr id="15363" name="Rectangle 2"/>
          <p:cNvSpPr>
            <a:spLocks noGrp="1" noChangeArrowheads="1"/>
          </p:cNvSpPr>
          <p:nvPr>
            <p:ph type="title"/>
          </p:nvPr>
        </p:nvSpPr>
        <p:spPr/>
        <p:txBody>
          <a:bodyPr/>
          <a:lstStyle/>
          <a:p>
            <a:pPr eaLnBrk="1" hangingPunct="1"/>
            <a:r>
              <a:rPr lang="en-US" altLang="en-US"/>
              <a:t>Instruction Fetch</a:t>
            </a:r>
            <a:endParaRPr lang="en-AU" altLang="en-US"/>
          </a:p>
        </p:txBody>
      </p:sp>
      <p:sp>
        <p:nvSpPr>
          <p:cNvPr id="15364" name="AutoShape 4"/>
          <p:cNvSpPr>
            <a:spLocks/>
          </p:cNvSpPr>
          <p:nvPr/>
        </p:nvSpPr>
        <p:spPr bwMode="auto">
          <a:xfrm>
            <a:off x="611188" y="4437063"/>
            <a:ext cx="914400" cy="609600"/>
          </a:xfrm>
          <a:prstGeom prst="borderCallout1">
            <a:avLst>
              <a:gd name="adj1" fmla="val 18750"/>
              <a:gd name="adj2" fmla="val 108333"/>
              <a:gd name="adj3" fmla="val -16667"/>
              <a:gd name="adj4" fmla="val 171356"/>
            </a:avLst>
          </a:prstGeom>
          <a:solidFill>
            <a:schemeClr val="accent1"/>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32-bit register</a:t>
            </a:r>
            <a:endParaRPr lang="en-AU" altLang="en-US"/>
          </a:p>
        </p:txBody>
      </p:sp>
      <p:sp>
        <p:nvSpPr>
          <p:cNvPr id="15365" name="AutoShape 5"/>
          <p:cNvSpPr>
            <a:spLocks/>
          </p:cNvSpPr>
          <p:nvPr/>
        </p:nvSpPr>
        <p:spPr bwMode="auto">
          <a:xfrm>
            <a:off x="7308850" y="3860800"/>
            <a:ext cx="1439863" cy="863600"/>
          </a:xfrm>
          <a:prstGeom prst="borderCallout1">
            <a:avLst>
              <a:gd name="adj1" fmla="val 13236"/>
              <a:gd name="adj2" fmla="val -5292"/>
              <a:gd name="adj3" fmla="val -41912"/>
              <a:gd name="adj4" fmla="val -55458"/>
            </a:avLst>
          </a:prstGeom>
          <a:solidFill>
            <a:schemeClr val="accent1"/>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Increment by 4 for next instruction</a:t>
            </a:r>
            <a:endParaRPr lang="en-AU" altLang="en-US"/>
          </a:p>
        </p:txBody>
      </p:sp>
      <p:pic>
        <p:nvPicPr>
          <p:cNvPr id="15366" name="Picture 6" descr="f04-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628775"/>
            <a:ext cx="51435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tLang="en-US"/>
              <a:t>Core i7 Performance</a:t>
            </a:r>
          </a:p>
        </p:txBody>
      </p:sp>
      <p:sp>
        <p:nvSpPr>
          <p:cNvPr id="13619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710DB6B5-0EC9-4D37-B370-992ABF78C93D}" type="slidenum">
              <a:rPr lang="en-AU" altLang="en-US" sz="1400"/>
              <a:pPr/>
              <a:t>140</a:t>
            </a:fld>
            <a:endParaRPr lang="en-AU" altLang="en-US" sz="1400"/>
          </a:p>
        </p:txBody>
      </p:sp>
      <p:pic>
        <p:nvPicPr>
          <p:cNvPr id="13619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38313"/>
            <a:ext cx="394335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619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916113"/>
            <a:ext cx="4422775"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US" altLang="en-US"/>
              <a:t>Matrix Multiply</a:t>
            </a:r>
          </a:p>
        </p:txBody>
      </p:sp>
      <p:sp>
        <p:nvSpPr>
          <p:cNvPr id="3" name="Content Placeholder 2"/>
          <p:cNvSpPr>
            <a:spLocks noGrp="1"/>
          </p:cNvSpPr>
          <p:nvPr>
            <p:ph idx="1"/>
          </p:nvPr>
        </p:nvSpPr>
        <p:spPr/>
        <p:txBody>
          <a:bodyPr/>
          <a:lstStyle/>
          <a:p>
            <a:pPr>
              <a:defRPr/>
            </a:pPr>
            <a:r>
              <a:rPr lang="en-US" dirty="0"/>
              <a:t>Unrolled C code</a:t>
            </a:r>
          </a:p>
          <a:p>
            <a:pPr marL="0" indent="0">
              <a:buFont typeface="Wingdings" panose="05000000000000000000" pitchFamily="2" charset="2"/>
              <a:buNone/>
              <a:defRPr/>
            </a:pPr>
            <a:r>
              <a:rPr lang="en-US" sz="1100" dirty="0">
                <a:latin typeface="Courier New" pitchFamily="49" charset="0"/>
                <a:cs typeface="Courier New" pitchFamily="49" charset="0"/>
              </a:rPr>
              <a:t>1 #include &lt;x86intrin.h&gt;</a:t>
            </a:r>
          </a:p>
          <a:p>
            <a:pPr marL="0" indent="0">
              <a:buFont typeface="Wingdings" panose="05000000000000000000" pitchFamily="2" charset="2"/>
              <a:buNone/>
              <a:defRPr/>
            </a:pPr>
            <a:r>
              <a:rPr lang="en-US" sz="1100" dirty="0">
                <a:latin typeface="Courier New" pitchFamily="49" charset="0"/>
                <a:cs typeface="Courier New" pitchFamily="49" charset="0"/>
              </a:rPr>
              <a:t>2 #define UNROLL (4)</a:t>
            </a:r>
          </a:p>
          <a:p>
            <a:pPr marL="0" indent="0">
              <a:buFont typeface="Wingdings" panose="05000000000000000000" pitchFamily="2" charset="2"/>
              <a:buNone/>
              <a:defRPr/>
            </a:pPr>
            <a:r>
              <a:rPr lang="en-US" sz="1100" dirty="0">
                <a:latin typeface="Courier New" pitchFamily="49" charset="0"/>
                <a:cs typeface="Courier New" pitchFamily="49" charset="0"/>
              </a:rPr>
              <a:t>3</a:t>
            </a:r>
          </a:p>
          <a:p>
            <a:pPr marL="0" indent="0">
              <a:buFont typeface="Wingdings" panose="05000000000000000000" pitchFamily="2" charset="2"/>
              <a:buNone/>
              <a:defRPr/>
            </a:pPr>
            <a:r>
              <a:rPr lang="fr-FR" sz="1100" dirty="0">
                <a:latin typeface="Courier New" pitchFamily="49" charset="0"/>
                <a:cs typeface="Courier New" pitchFamily="49" charset="0"/>
              </a:rPr>
              <a:t>4 </a:t>
            </a:r>
            <a:r>
              <a:rPr lang="fr-FR" sz="1100" dirty="0" err="1">
                <a:latin typeface="Courier New" pitchFamily="49" charset="0"/>
                <a:cs typeface="Courier New" pitchFamily="49" charset="0"/>
              </a:rPr>
              <a:t>void</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dgemm</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int</a:t>
            </a:r>
            <a:r>
              <a:rPr lang="fr-FR" sz="1100" dirty="0">
                <a:latin typeface="Courier New" pitchFamily="49" charset="0"/>
                <a:cs typeface="Courier New" pitchFamily="49" charset="0"/>
              </a:rPr>
              <a:t> n, double* A, double* B, double* C)</a:t>
            </a:r>
          </a:p>
          <a:p>
            <a:pPr marL="0" indent="0">
              <a:buFont typeface="Wingdings" panose="05000000000000000000" pitchFamily="2" charset="2"/>
              <a:buNone/>
              <a:defRPr/>
            </a:pPr>
            <a:r>
              <a:rPr lang="en-US" sz="1100" dirty="0">
                <a:latin typeface="Courier New" pitchFamily="49" charset="0"/>
                <a:cs typeface="Courier New" pitchFamily="49" charset="0"/>
              </a:rPr>
              <a:t>5 {</a:t>
            </a:r>
          </a:p>
          <a:p>
            <a:pPr marL="0" indent="0">
              <a:buFont typeface="Wingdings" panose="05000000000000000000" pitchFamily="2" charset="2"/>
              <a:buNone/>
              <a:defRPr/>
            </a:pPr>
            <a:r>
              <a:rPr lang="nn-NO" sz="1100" dirty="0">
                <a:latin typeface="Courier New" pitchFamily="49" charset="0"/>
                <a:cs typeface="Courier New" pitchFamily="49" charset="0"/>
              </a:rPr>
              <a:t>6  for ( int i = 0; i &lt; n; i+=UNROLL*4 )</a:t>
            </a:r>
          </a:p>
          <a:p>
            <a:pPr marL="0" indent="0">
              <a:buFont typeface="Wingdings" panose="05000000000000000000" pitchFamily="2" charset="2"/>
              <a:buNone/>
              <a:defRPr/>
            </a:pPr>
            <a:r>
              <a:rPr lang="en-US" sz="1100" dirty="0">
                <a:latin typeface="Courier New" pitchFamily="49" charset="0"/>
                <a:cs typeface="Courier New" pitchFamily="49" charset="0"/>
              </a:rPr>
              <a:t>7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j = 0; j &lt; n; j++ ) {</a:t>
            </a:r>
          </a:p>
          <a:p>
            <a:pPr marL="0" indent="0">
              <a:buFont typeface="Wingdings" panose="05000000000000000000" pitchFamily="2" charset="2"/>
              <a:buNone/>
              <a:defRPr/>
            </a:pPr>
            <a:r>
              <a:rPr lang="en-US" sz="1100" dirty="0">
                <a:latin typeface="Courier New" pitchFamily="49" charset="0"/>
                <a:cs typeface="Courier New" pitchFamily="49" charset="0"/>
              </a:rPr>
              <a:t>8    __m256d c[4];</a:t>
            </a:r>
          </a:p>
          <a:p>
            <a:pPr marL="0" indent="0">
              <a:buFont typeface="Wingdings" panose="05000000000000000000" pitchFamily="2" charset="2"/>
              <a:buNone/>
              <a:defRPr/>
            </a:pPr>
            <a:r>
              <a:rPr lang="en-US" sz="1100" dirty="0">
                <a:latin typeface="Courier New" pitchFamily="49" charset="0"/>
                <a:cs typeface="Courier New" pitchFamily="49" charset="0"/>
              </a:rPr>
              <a:t>9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10    c[x] = _mm256_load_pd(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a:t>
            </a:r>
          </a:p>
          <a:p>
            <a:pPr marL="0" indent="0">
              <a:buFont typeface="Wingdings" panose="05000000000000000000" pitchFamily="2" charset="2"/>
              <a:buNone/>
              <a:defRPr/>
            </a:pPr>
            <a:r>
              <a:rPr lang="en-US" sz="1100" dirty="0">
                <a:latin typeface="Courier New" pitchFamily="49" charset="0"/>
                <a:cs typeface="Courier New" pitchFamily="49" charset="0"/>
              </a:rPr>
              <a:t>11</a:t>
            </a:r>
          </a:p>
          <a:p>
            <a:pPr marL="0" indent="0">
              <a:buFont typeface="Wingdings" panose="05000000000000000000" pitchFamily="2" charset="2"/>
              <a:buNone/>
              <a:defRPr/>
            </a:pPr>
            <a:r>
              <a:rPr lang="en-US" sz="1100" dirty="0">
                <a:latin typeface="Courier New" pitchFamily="49" charset="0"/>
                <a:cs typeface="Courier New" pitchFamily="49" charset="0"/>
              </a:rPr>
              <a:t>12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k = 0; k &lt; n; k++ )</a:t>
            </a:r>
          </a:p>
          <a:p>
            <a:pPr marL="0" indent="0">
              <a:buFont typeface="Wingdings" panose="05000000000000000000" pitchFamily="2" charset="2"/>
              <a:buNone/>
              <a:defRPr/>
            </a:pPr>
            <a:r>
              <a:rPr lang="en-US" sz="1100" dirty="0">
                <a:latin typeface="Courier New" pitchFamily="49" charset="0"/>
                <a:cs typeface="Courier New" pitchFamily="49" charset="0"/>
              </a:rPr>
              <a:t>13   {</a:t>
            </a:r>
          </a:p>
          <a:p>
            <a:pPr marL="0" indent="0">
              <a:buFont typeface="Wingdings" panose="05000000000000000000" pitchFamily="2" charset="2"/>
              <a:buNone/>
              <a:defRPr/>
            </a:pPr>
            <a:r>
              <a:rPr lang="en-US" sz="1100" dirty="0">
                <a:latin typeface="Courier New" pitchFamily="49" charset="0"/>
                <a:cs typeface="Courier New" pitchFamily="49" charset="0"/>
              </a:rPr>
              <a:t>14    __m256d b = _mm256_broadcast_sd(</a:t>
            </a:r>
            <a:r>
              <a:rPr lang="en-US" sz="1100" dirty="0" err="1">
                <a:latin typeface="Courier New" pitchFamily="49" charset="0"/>
                <a:cs typeface="Courier New" pitchFamily="49" charset="0"/>
              </a:rPr>
              <a:t>B+k+j</a:t>
            </a:r>
            <a:r>
              <a:rPr lang="en-US" sz="1100" dirty="0">
                <a:latin typeface="Courier New" pitchFamily="49" charset="0"/>
                <a:cs typeface="Courier New" pitchFamily="49" charset="0"/>
              </a:rPr>
              <a:t>*n);</a:t>
            </a:r>
          </a:p>
          <a:p>
            <a:pPr marL="0" indent="0">
              <a:buFont typeface="Wingdings" panose="05000000000000000000" pitchFamily="2" charset="2"/>
              <a:buNone/>
              <a:defRPr/>
            </a:pPr>
            <a:r>
              <a:rPr lang="en-US" sz="1100" dirty="0">
                <a:latin typeface="Courier New" pitchFamily="49" charset="0"/>
                <a:cs typeface="Courier New" pitchFamily="49" charset="0"/>
              </a:rPr>
              <a:t>15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a:t>
            </a:r>
          </a:p>
          <a:p>
            <a:pPr marL="0" indent="0">
              <a:buFont typeface="Wingdings" panose="05000000000000000000" pitchFamily="2" charset="2"/>
              <a:buNone/>
              <a:defRPr/>
            </a:pPr>
            <a:r>
              <a:rPr lang="en-US" sz="1100" dirty="0">
                <a:latin typeface="Courier New" pitchFamily="49" charset="0"/>
                <a:cs typeface="Courier New" pitchFamily="49" charset="0"/>
              </a:rPr>
              <a:t>16    c[x] = _mm256_add_pd(c[x],</a:t>
            </a:r>
          </a:p>
          <a:p>
            <a:pPr marL="0" indent="0">
              <a:buFont typeface="Wingdings" panose="05000000000000000000" pitchFamily="2" charset="2"/>
              <a:buNone/>
              <a:defRPr/>
            </a:pPr>
            <a:r>
              <a:rPr lang="en-US" sz="1100" dirty="0">
                <a:latin typeface="Courier New" pitchFamily="49" charset="0"/>
                <a:cs typeface="Courier New" pitchFamily="49" charset="0"/>
              </a:rPr>
              <a:t>17                        _mm256_mul_pd(_mm256_load_pd(</a:t>
            </a:r>
            <a:r>
              <a:rPr lang="en-US" sz="1100" dirty="0" err="1">
                <a:latin typeface="Courier New" pitchFamily="49" charset="0"/>
                <a:cs typeface="Courier New" pitchFamily="49" charset="0"/>
              </a:rPr>
              <a:t>A+n</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k+x</a:t>
            </a:r>
            <a:r>
              <a:rPr lang="en-US" sz="1100" dirty="0">
                <a:latin typeface="Courier New" pitchFamily="49" charset="0"/>
                <a:cs typeface="Courier New" pitchFamily="49" charset="0"/>
              </a:rPr>
              <a:t>*4+i), b));</a:t>
            </a:r>
          </a:p>
          <a:p>
            <a:pPr marL="0" indent="0">
              <a:buFont typeface="Wingdings" panose="05000000000000000000" pitchFamily="2" charset="2"/>
              <a:buNone/>
              <a:defRPr/>
            </a:pPr>
            <a:r>
              <a:rPr lang="en-US" sz="1100" dirty="0">
                <a:latin typeface="Courier New" pitchFamily="49" charset="0"/>
                <a:cs typeface="Courier New" pitchFamily="49" charset="0"/>
              </a:rPr>
              <a:t>18   }</a:t>
            </a:r>
          </a:p>
          <a:p>
            <a:pPr marL="0" indent="0">
              <a:buFont typeface="Wingdings" panose="05000000000000000000" pitchFamily="2" charset="2"/>
              <a:buNone/>
              <a:defRPr/>
            </a:pPr>
            <a:r>
              <a:rPr lang="en-US" sz="1100" dirty="0">
                <a:latin typeface="Courier New" pitchFamily="49" charset="0"/>
                <a:cs typeface="Courier New" pitchFamily="49" charset="0"/>
              </a:rPr>
              <a:t>19</a:t>
            </a:r>
          </a:p>
          <a:p>
            <a:pPr marL="0" indent="0">
              <a:buFont typeface="Wingdings" panose="05000000000000000000" pitchFamily="2" charset="2"/>
              <a:buNone/>
              <a:defRPr/>
            </a:pPr>
            <a:r>
              <a:rPr lang="en-US" sz="1100" dirty="0">
                <a:latin typeface="Courier New" pitchFamily="49" charset="0"/>
                <a:cs typeface="Courier New" pitchFamily="49" charset="0"/>
              </a:rPr>
              <a:t>20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21     _mm256_store_pd(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 c[x]);</a:t>
            </a:r>
          </a:p>
          <a:p>
            <a:pPr marL="0" indent="0">
              <a:buFont typeface="Wingdings" panose="05000000000000000000" pitchFamily="2" charset="2"/>
              <a:buNone/>
              <a:defRPr/>
            </a:pPr>
            <a:r>
              <a:rPr lang="en-US" sz="1100" dirty="0">
                <a:latin typeface="Courier New" pitchFamily="49" charset="0"/>
                <a:cs typeface="Courier New" pitchFamily="49" charset="0"/>
              </a:rPr>
              <a:t>22  }</a:t>
            </a:r>
          </a:p>
          <a:p>
            <a:pPr marL="0" indent="0">
              <a:buFont typeface="Wingdings" panose="05000000000000000000" pitchFamily="2" charset="2"/>
              <a:buNone/>
              <a:defRPr/>
            </a:pPr>
            <a:r>
              <a:rPr lang="en-US" sz="1100" dirty="0">
                <a:latin typeface="Courier New" pitchFamily="49" charset="0"/>
                <a:cs typeface="Courier New" pitchFamily="49" charset="0"/>
              </a:rPr>
              <a:t>23 }</a:t>
            </a:r>
          </a:p>
        </p:txBody>
      </p:sp>
      <p:sp>
        <p:nvSpPr>
          <p:cNvPr id="13722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06ED451-C800-4BE2-84A1-573DCF179358}" type="slidenum">
              <a:rPr lang="en-AU" altLang="en-US" sz="1400"/>
              <a:pPr/>
              <a:t>141</a:t>
            </a:fld>
            <a:endParaRPr lang="en-AU" altLang="en-US" sz="1400"/>
          </a:p>
        </p:txBody>
      </p:sp>
      <p:sp>
        <p:nvSpPr>
          <p:cNvPr id="137221" name="Text Box 4"/>
          <p:cNvSpPr txBox="1">
            <a:spLocks noChangeArrowheads="1"/>
          </p:cNvSpPr>
          <p:nvPr/>
        </p:nvSpPr>
        <p:spPr bwMode="auto">
          <a:xfrm rot="5400000">
            <a:off x="6034881" y="2753519"/>
            <a:ext cx="5878513"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§4.12 Instruction-Level Parallelism and Matrix Multiply</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a:t>Matrix Multiply</a:t>
            </a:r>
          </a:p>
        </p:txBody>
      </p:sp>
      <p:sp>
        <p:nvSpPr>
          <p:cNvPr id="3" name="Content Placeholder 2"/>
          <p:cNvSpPr>
            <a:spLocks noGrp="1"/>
          </p:cNvSpPr>
          <p:nvPr>
            <p:ph idx="1"/>
          </p:nvPr>
        </p:nvSpPr>
        <p:spPr>
          <a:xfrm>
            <a:off x="684213" y="1125538"/>
            <a:ext cx="8270875" cy="5543550"/>
          </a:xfrm>
        </p:spPr>
        <p:txBody>
          <a:bodyPr/>
          <a:lstStyle/>
          <a:p>
            <a:pPr>
              <a:defRPr/>
            </a:pPr>
            <a:r>
              <a:rPr lang="en-US" dirty="0"/>
              <a:t>Assembly code:</a:t>
            </a:r>
          </a:p>
          <a:p>
            <a:pPr marL="0" indent="0">
              <a:buFont typeface="Wingdings" panose="05000000000000000000" pitchFamily="2" charset="2"/>
              <a:buNone/>
              <a:defRPr/>
            </a:pPr>
            <a:r>
              <a:rPr lang="en-US" sz="1050" dirty="0">
                <a:latin typeface="Courier New" pitchFamily="49" charset="0"/>
                <a:cs typeface="Courier New" pitchFamily="49" charset="0"/>
              </a:rPr>
              <a:t>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(%r11),%ymm4                # Load 4 elements of C into %ymm4</a:t>
            </a:r>
          </a:p>
          <a:p>
            <a:pPr marL="0" indent="0">
              <a:buFont typeface="Wingdings" panose="05000000000000000000" pitchFamily="2" charset="2"/>
              <a:buNone/>
              <a:defRPr/>
            </a:pPr>
            <a:r>
              <a:rPr lang="en-US" sz="1050" dirty="0">
                <a:latin typeface="Courier New" pitchFamily="49" charset="0"/>
                <a:cs typeface="Courier New" pitchFamily="49" charset="0"/>
              </a:rPr>
              <a:t>2 </a:t>
            </a:r>
            <a:r>
              <a:rPr lang="en-US" sz="1050" dirty="0" err="1">
                <a:latin typeface="Courier New" pitchFamily="49" charset="0"/>
                <a:cs typeface="Courier New" pitchFamily="49" charset="0"/>
              </a:rPr>
              <a:t>mov</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rbx</a:t>
            </a:r>
            <a:r>
              <a:rPr lang="en-US" sz="1050" dirty="0">
                <a:latin typeface="Courier New" pitchFamily="49" charset="0"/>
                <a:cs typeface="Courier New" pitchFamily="49" charset="0"/>
              </a:rPr>
              <a:t>,%</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register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rbx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pt-BR" sz="1050" dirty="0">
                <a:latin typeface="Courier New" pitchFamily="49" charset="0"/>
                <a:cs typeface="Courier New" pitchFamily="49" charset="0"/>
              </a:rPr>
              <a:t>3 xor %ecx,%ecx                       # register %ecx = 0</a:t>
            </a:r>
          </a:p>
          <a:p>
            <a:pPr marL="0" indent="0">
              <a:buFont typeface="Wingdings" panose="05000000000000000000" pitchFamily="2" charset="2"/>
              <a:buNone/>
              <a:defRPr/>
            </a:pPr>
            <a:r>
              <a:rPr lang="en-US" sz="1050" dirty="0">
                <a:latin typeface="Courier New" pitchFamily="49" charset="0"/>
                <a:cs typeface="Courier New" pitchFamily="49" charset="0"/>
              </a:rPr>
              <a:t>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0x20(%r11),%ymm3            # Load 4 elements of C into %ymm3</a:t>
            </a:r>
          </a:p>
          <a:p>
            <a:pPr marL="0" indent="0">
              <a:buFont typeface="Wingdings" panose="05000000000000000000" pitchFamily="2" charset="2"/>
              <a:buNone/>
              <a:defRPr/>
            </a:pPr>
            <a:r>
              <a:rPr lang="en-US" sz="1050" dirty="0">
                <a:latin typeface="Courier New" pitchFamily="49" charset="0"/>
                <a:cs typeface="Courier New" pitchFamily="49" charset="0"/>
              </a:rPr>
              <a:t>5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0x40(%r11),%ymm2            # Load 4 elements of C into %ymm2</a:t>
            </a:r>
          </a:p>
          <a:p>
            <a:pPr marL="0" indent="0">
              <a:buFont typeface="Wingdings" panose="05000000000000000000" pitchFamily="2" charset="2"/>
              <a:buNone/>
              <a:defRPr/>
            </a:pPr>
            <a:r>
              <a:rPr lang="en-US" sz="1050" dirty="0">
                <a:latin typeface="Courier New" pitchFamily="49" charset="0"/>
                <a:cs typeface="Courier New" pitchFamily="49" charset="0"/>
              </a:rPr>
              <a:t>6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0x60(%r11),%ymm1            # Load 4 elements of C into %ymm1</a:t>
            </a:r>
          </a:p>
          <a:p>
            <a:pPr marL="0" indent="0">
              <a:buFont typeface="Wingdings" panose="05000000000000000000" pitchFamily="2" charset="2"/>
              <a:buNone/>
              <a:defRPr/>
            </a:pPr>
            <a:r>
              <a:rPr lang="en-US" sz="1050" dirty="0">
                <a:latin typeface="Courier New" pitchFamily="49" charset="0"/>
                <a:cs typeface="Courier New" pitchFamily="49" charset="0"/>
              </a:rPr>
              <a:t>7 </a:t>
            </a:r>
            <a:r>
              <a:rPr lang="en-US" sz="1050" dirty="0" err="1">
                <a:latin typeface="Courier New" pitchFamily="49" charset="0"/>
                <a:cs typeface="Courier New" pitchFamily="49" charset="0"/>
              </a:rPr>
              <a:t>vbroadcastsd</a:t>
            </a:r>
            <a:r>
              <a:rPr lang="en-US" sz="1050" dirty="0">
                <a:latin typeface="Courier New" pitchFamily="49" charset="0"/>
                <a:cs typeface="Courier New" pitchFamily="49" charset="0"/>
              </a:rPr>
              <a:t> (%rcx,%r9,1),%ymm0     # Make 4 copies of B element</a:t>
            </a:r>
          </a:p>
          <a:p>
            <a:pPr marL="0" indent="0">
              <a:buFont typeface="Wingdings" panose="05000000000000000000" pitchFamily="2" charset="2"/>
              <a:buNone/>
              <a:defRPr/>
            </a:pPr>
            <a:r>
              <a:rPr lang="en-US" sz="1050" dirty="0">
                <a:latin typeface="Courier New" pitchFamily="49" charset="0"/>
                <a:cs typeface="Courier New" pitchFamily="49" charset="0"/>
              </a:rPr>
              <a:t>8 add $0x8,%rcx # register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+ 8</a:t>
            </a:r>
          </a:p>
          <a:p>
            <a:pPr marL="0" indent="0">
              <a:buFont typeface="Wingdings" panose="05000000000000000000" pitchFamily="2" charset="2"/>
              <a:buNone/>
              <a:defRPr/>
            </a:pPr>
            <a:r>
              <a:rPr lang="en-US" sz="1050" dirty="0">
                <a:latin typeface="Courier New" pitchFamily="49" charset="0"/>
                <a:cs typeface="Courier New" pitchFamily="49" charset="0"/>
              </a:rPr>
              <a:t>9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10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%ymm5,%ymm4,%ymm4           # Parallel add %ymm5, %ymm4</a:t>
            </a:r>
          </a:p>
          <a:p>
            <a:pPr marL="0" indent="0">
              <a:buFont typeface="Wingdings" panose="05000000000000000000" pitchFamily="2" charset="2"/>
              <a:buNone/>
              <a:defRPr/>
            </a:pPr>
            <a:r>
              <a:rPr lang="en-US" sz="1050" dirty="0">
                <a:latin typeface="Courier New" pitchFamily="49" charset="0"/>
                <a:cs typeface="Courier New" pitchFamily="49" charset="0"/>
              </a:rPr>
              <a:t>11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0x20(%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12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%ymm5,%ymm3,%ymm3           # Parallel add %ymm5, %ymm3</a:t>
            </a:r>
          </a:p>
          <a:p>
            <a:pPr marL="0" indent="0">
              <a:buFont typeface="Wingdings" panose="05000000000000000000" pitchFamily="2" charset="2"/>
              <a:buNone/>
              <a:defRPr/>
            </a:pPr>
            <a:r>
              <a:rPr lang="en-US" sz="1050" dirty="0">
                <a:latin typeface="Courier New" pitchFamily="49" charset="0"/>
                <a:cs typeface="Courier New" pitchFamily="49" charset="0"/>
              </a:rPr>
              <a:t>13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0x40(%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14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0x60(%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),%ymm0,%ymm0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pt-BR" sz="1050" dirty="0">
                <a:latin typeface="Courier New" pitchFamily="49" charset="0"/>
                <a:cs typeface="Courier New" pitchFamily="49" charset="0"/>
              </a:rPr>
              <a:t>15 add %r8,%rax                       # register %rax = %rax + %r8</a:t>
            </a:r>
          </a:p>
          <a:p>
            <a:pPr marL="0" indent="0">
              <a:buFont typeface="Wingdings" panose="05000000000000000000" pitchFamily="2" charset="2"/>
              <a:buNone/>
              <a:defRPr/>
            </a:pPr>
            <a:r>
              <a:rPr lang="pt-BR" sz="1050" dirty="0">
                <a:latin typeface="Courier New" pitchFamily="49" charset="0"/>
                <a:cs typeface="Courier New" pitchFamily="49" charset="0"/>
              </a:rPr>
              <a:t>16 cmp %r10,%rcx                      # compare %r8 to %rax</a:t>
            </a:r>
          </a:p>
          <a:p>
            <a:pPr marL="0" indent="0">
              <a:buFont typeface="Wingdings" panose="05000000000000000000" pitchFamily="2" charset="2"/>
              <a:buNone/>
              <a:defRPr/>
            </a:pPr>
            <a:r>
              <a:rPr lang="en-US" sz="1050" dirty="0">
                <a:latin typeface="Courier New" pitchFamily="49" charset="0"/>
                <a:cs typeface="Courier New" pitchFamily="49" charset="0"/>
              </a:rPr>
              <a:t>17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%ymm5,%ymm2,%ymm2           # Parallel add %ymm5, %ymm2</a:t>
            </a:r>
          </a:p>
          <a:p>
            <a:pPr marL="0" indent="0">
              <a:buFont typeface="Wingdings" panose="05000000000000000000" pitchFamily="2" charset="2"/>
              <a:buNone/>
              <a:defRPr/>
            </a:pPr>
            <a:r>
              <a:rPr lang="en-US" sz="1050" dirty="0">
                <a:latin typeface="Courier New" pitchFamily="49" charset="0"/>
                <a:cs typeface="Courier New" pitchFamily="49" charset="0"/>
              </a:rPr>
              <a:t>18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%ymm0,%ymm1,%ymm1           # Parallel add %ymm0, %ymm1</a:t>
            </a:r>
          </a:p>
          <a:p>
            <a:pPr marL="0" indent="0">
              <a:buFont typeface="Wingdings" panose="05000000000000000000" pitchFamily="2" charset="2"/>
              <a:buNone/>
              <a:defRPr/>
            </a:pPr>
            <a:r>
              <a:rPr lang="en-US" sz="1050" dirty="0">
                <a:latin typeface="Courier New" pitchFamily="49" charset="0"/>
                <a:cs typeface="Courier New" pitchFamily="49" charset="0"/>
              </a:rPr>
              <a:t>19 </a:t>
            </a:r>
            <a:r>
              <a:rPr lang="en-US" sz="1050" dirty="0" err="1">
                <a:latin typeface="Courier New" pitchFamily="49" charset="0"/>
                <a:cs typeface="Courier New" pitchFamily="49" charset="0"/>
              </a:rPr>
              <a:t>jne</a:t>
            </a:r>
            <a:r>
              <a:rPr lang="en-US" sz="1050" dirty="0">
                <a:latin typeface="Courier New" pitchFamily="49" charset="0"/>
                <a:cs typeface="Courier New" pitchFamily="49" charset="0"/>
              </a:rPr>
              <a:t> 68 &lt;dgemm+0x68&gt;                # jump if not %r8 != %</a:t>
            </a:r>
            <a:r>
              <a:rPr lang="en-US" sz="1050" dirty="0" err="1">
                <a:latin typeface="Courier New" pitchFamily="49" charset="0"/>
                <a:cs typeface="Courier New" pitchFamily="49" charset="0"/>
              </a:rPr>
              <a:t>rax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it-IT" sz="1050" dirty="0">
                <a:latin typeface="Courier New" pitchFamily="49" charset="0"/>
                <a:cs typeface="Courier New" pitchFamily="49" charset="0"/>
              </a:rPr>
              <a:t>20 add $0x1,%esi                      # register % esi = % esi + 1</a:t>
            </a:r>
          </a:p>
          <a:p>
            <a:pPr marL="0" indent="0">
              <a:buFont typeface="Wingdings" panose="05000000000000000000" pitchFamily="2" charset="2"/>
              <a:buNone/>
              <a:defRPr/>
            </a:pPr>
            <a:r>
              <a:rPr lang="en-US" sz="1050" dirty="0">
                <a:latin typeface="Courier New" pitchFamily="49" charset="0"/>
                <a:cs typeface="Courier New" pitchFamily="49" charset="0"/>
              </a:rPr>
              <a:t>21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%ymm4,(%r11)               # Store %ymm4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22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%ymm3,0x20(%r11)           # Store %ymm3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23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%ymm2,0x40(%r11)           # Store %ymm2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%ymm1,0x60(%r11)           # Store %ymm1 into 4 C elements</a:t>
            </a:r>
          </a:p>
        </p:txBody>
      </p:sp>
      <p:sp>
        <p:nvSpPr>
          <p:cNvPr id="13824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71FEBE8C-14A5-4BC9-9D34-4CB09414B9B8}" type="slidenum">
              <a:rPr lang="en-AU" altLang="en-US" sz="1400"/>
              <a:pPr/>
              <a:t>142</a:t>
            </a:fld>
            <a:endParaRPr lang="en-AU" altLang="en-US" sz="1400"/>
          </a:p>
        </p:txBody>
      </p:sp>
      <p:sp>
        <p:nvSpPr>
          <p:cNvPr id="138245" name="Text Box 4"/>
          <p:cNvSpPr txBox="1">
            <a:spLocks noChangeArrowheads="1"/>
          </p:cNvSpPr>
          <p:nvPr/>
        </p:nvSpPr>
        <p:spPr bwMode="auto">
          <a:xfrm rot="5400000">
            <a:off x="6034881" y="2753519"/>
            <a:ext cx="5878513"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§4.12 Instruction-Level Parallelism and Matrix Multiply</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a:t>Performance Impact</a:t>
            </a:r>
          </a:p>
        </p:txBody>
      </p:sp>
      <p:sp>
        <p:nvSpPr>
          <p:cNvPr id="13926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226D298A-FD95-4868-AAE5-65F4AFC3D9A0}" type="slidenum">
              <a:rPr lang="en-AU" altLang="en-US" sz="1400"/>
              <a:pPr/>
              <a:t>143</a:t>
            </a:fld>
            <a:endParaRPr lang="en-AU" altLang="en-US" sz="1400"/>
          </a:p>
        </p:txBody>
      </p:sp>
      <p:pic>
        <p:nvPicPr>
          <p:cNvPr id="139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657350"/>
            <a:ext cx="6130925"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DE02A6EE-98EB-492A-8571-21660040CC60}" type="slidenum">
              <a:rPr lang="en-AU" altLang="en-US" sz="1400"/>
              <a:pPr/>
              <a:t>144</a:t>
            </a:fld>
            <a:endParaRPr lang="en-AU" altLang="en-US" sz="1400"/>
          </a:p>
        </p:txBody>
      </p:sp>
      <p:sp>
        <p:nvSpPr>
          <p:cNvPr id="140291" name="Rectangle 2"/>
          <p:cNvSpPr>
            <a:spLocks noGrp="1" noChangeArrowheads="1"/>
          </p:cNvSpPr>
          <p:nvPr>
            <p:ph type="title"/>
          </p:nvPr>
        </p:nvSpPr>
        <p:spPr/>
        <p:txBody>
          <a:bodyPr/>
          <a:lstStyle/>
          <a:p>
            <a:pPr eaLnBrk="1" hangingPunct="1"/>
            <a:r>
              <a:rPr lang="en-US" altLang="en-US" sz="4000"/>
              <a:t>Fallacies</a:t>
            </a:r>
            <a:endParaRPr lang="en-AU" altLang="en-US" sz="4000"/>
          </a:p>
        </p:txBody>
      </p:sp>
      <p:sp>
        <p:nvSpPr>
          <p:cNvPr id="140292" name="Rectangle 3"/>
          <p:cNvSpPr>
            <a:spLocks noGrp="1" noChangeArrowheads="1"/>
          </p:cNvSpPr>
          <p:nvPr>
            <p:ph type="body" idx="1"/>
          </p:nvPr>
        </p:nvSpPr>
        <p:spPr/>
        <p:txBody>
          <a:bodyPr/>
          <a:lstStyle/>
          <a:p>
            <a:pPr eaLnBrk="1" hangingPunct="1"/>
            <a:r>
              <a:rPr lang="en-US" altLang="en-US" sz="2800"/>
              <a:t>Pipelining is easy (!)</a:t>
            </a:r>
          </a:p>
          <a:p>
            <a:pPr lvl="1" eaLnBrk="1" hangingPunct="1"/>
            <a:r>
              <a:rPr lang="en-US" altLang="en-US" sz="2400"/>
              <a:t>The basic idea is easy</a:t>
            </a:r>
          </a:p>
          <a:p>
            <a:pPr lvl="1" eaLnBrk="1" hangingPunct="1"/>
            <a:r>
              <a:rPr lang="en-US" altLang="en-US" sz="2400"/>
              <a:t>The devil is in the details</a:t>
            </a:r>
          </a:p>
          <a:p>
            <a:pPr lvl="2" eaLnBrk="1" hangingPunct="1"/>
            <a:r>
              <a:rPr lang="en-US" altLang="en-US" sz="2000"/>
              <a:t>e.g., detecting data hazards</a:t>
            </a:r>
          </a:p>
          <a:p>
            <a:pPr eaLnBrk="1" hangingPunct="1"/>
            <a:r>
              <a:rPr lang="en-US" altLang="en-US" sz="2800"/>
              <a:t>Pipelining is independent of technology</a:t>
            </a:r>
          </a:p>
          <a:p>
            <a:pPr lvl="1" eaLnBrk="1" hangingPunct="1"/>
            <a:r>
              <a:rPr lang="en-US" altLang="en-US" sz="2400"/>
              <a:t>So why haven’t we always done pipelining?</a:t>
            </a:r>
          </a:p>
          <a:p>
            <a:pPr lvl="1" eaLnBrk="1" hangingPunct="1"/>
            <a:r>
              <a:rPr lang="en-US" altLang="en-US" sz="2400"/>
              <a:t>More transistors make more advanced techniques feasible</a:t>
            </a:r>
          </a:p>
          <a:p>
            <a:pPr lvl="1" eaLnBrk="1" hangingPunct="1"/>
            <a:r>
              <a:rPr lang="en-US" altLang="en-US" sz="2400"/>
              <a:t>Pipeline-related ISA design needs to take account of technology trends</a:t>
            </a:r>
          </a:p>
          <a:p>
            <a:pPr lvl="2" eaLnBrk="1" hangingPunct="1"/>
            <a:r>
              <a:rPr lang="en-US" altLang="en-US" sz="2000"/>
              <a:t>e.g., predicated instructions</a:t>
            </a:r>
            <a:endParaRPr lang="en-AU" altLang="en-US" sz="2000"/>
          </a:p>
        </p:txBody>
      </p:sp>
      <p:sp>
        <p:nvSpPr>
          <p:cNvPr id="140293" name="Text Box 4"/>
          <p:cNvSpPr txBox="1">
            <a:spLocks noChangeArrowheads="1"/>
          </p:cNvSpPr>
          <p:nvPr/>
        </p:nvSpPr>
        <p:spPr bwMode="auto">
          <a:xfrm rot="5400000">
            <a:off x="7509669" y="1267619"/>
            <a:ext cx="2901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§4.14 Fallacies and Pitfalls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82925FD-A8A7-46D7-9B90-FB26D401D344}" type="slidenum">
              <a:rPr lang="en-AU" altLang="en-US" sz="1400"/>
              <a:pPr/>
              <a:t>145</a:t>
            </a:fld>
            <a:endParaRPr lang="en-AU" altLang="en-US" sz="1400"/>
          </a:p>
        </p:txBody>
      </p:sp>
      <p:sp>
        <p:nvSpPr>
          <p:cNvPr id="141315" name="Rectangle 2"/>
          <p:cNvSpPr>
            <a:spLocks noGrp="1" noChangeArrowheads="1"/>
          </p:cNvSpPr>
          <p:nvPr>
            <p:ph type="title"/>
          </p:nvPr>
        </p:nvSpPr>
        <p:spPr/>
        <p:txBody>
          <a:bodyPr/>
          <a:lstStyle/>
          <a:p>
            <a:pPr eaLnBrk="1" hangingPunct="1"/>
            <a:r>
              <a:rPr lang="en-US" altLang="en-US"/>
              <a:t>Pitfalls</a:t>
            </a:r>
            <a:endParaRPr lang="en-AU" altLang="en-US"/>
          </a:p>
        </p:txBody>
      </p:sp>
      <p:sp>
        <p:nvSpPr>
          <p:cNvPr id="141316" name="Rectangle 3"/>
          <p:cNvSpPr>
            <a:spLocks noGrp="1" noChangeArrowheads="1"/>
          </p:cNvSpPr>
          <p:nvPr>
            <p:ph type="body" idx="1"/>
          </p:nvPr>
        </p:nvSpPr>
        <p:spPr/>
        <p:txBody>
          <a:bodyPr/>
          <a:lstStyle/>
          <a:p>
            <a:pPr eaLnBrk="1" hangingPunct="1"/>
            <a:r>
              <a:rPr lang="en-US" altLang="en-US"/>
              <a:t>Poor ISA design can make pipelining harder</a:t>
            </a:r>
          </a:p>
          <a:p>
            <a:pPr lvl="1" eaLnBrk="1" hangingPunct="1"/>
            <a:r>
              <a:rPr lang="en-US" altLang="en-US"/>
              <a:t>e.g., complex instruction sets (VAX, IA-32)</a:t>
            </a:r>
          </a:p>
          <a:p>
            <a:pPr lvl="2" eaLnBrk="1" hangingPunct="1"/>
            <a:r>
              <a:rPr lang="en-US" altLang="en-US"/>
              <a:t>Significant overhead to make pipelining work</a:t>
            </a:r>
          </a:p>
          <a:p>
            <a:pPr lvl="2" eaLnBrk="1" hangingPunct="1"/>
            <a:r>
              <a:rPr lang="en-US" altLang="en-US"/>
              <a:t>IA-32 micro-op approach</a:t>
            </a:r>
          </a:p>
          <a:p>
            <a:pPr lvl="1" eaLnBrk="1" hangingPunct="1"/>
            <a:r>
              <a:rPr lang="en-US" altLang="en-US"/>
              <a:t>e.g., complex addressing modes</a:t>
            </a:r>
          </a:p>
          <a:p>
            <a:pPr lvl="2" eaLnBrk="1" hangingPunct="1"/>
            <a:r>
              <a:rPr lang="en-US" altLang="en-US"/>
              <a:t>Register update side effects, memory indirection</a:t>
            </a:r>
          </a:p>
          <a:p>
            <a:pPr lvl="1" eaLnBrk="1" hangingPunct="1"/>
            <a:r>
              <a:rPr lang="en-US" altLang="en-US"/>
              <a:t>e.g., delayed branches</a:t>
            </a:r>
          </a:p>
          <a:p>
            <a:pPr lvl="2" eaLnBrk="1" hangingPunct="1"/>
            <a:r>
              <a:rPr lang="en-US" altLang="en-US"/>
              <a:t>Advanced pipelines have long delay slots</a:t>
            </a:r>
            <a:endParaRPr lang="en-AU"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26C3A7CB-2021-4DA6-B6E1-3AEE7CDAC6EC}" type="slidenum">
              <a:rPr lang="en-AU" altLang="en-US" sz="1400"/>
              <a:pPr/>
              <a:t>146</a:t>
            </a:fld>
            <a:endParaRPr lang="en-AU" altLang="en-US" sz="1400"/>
          </a:p>
        </p:txBody>
      </p:sp>
      <p:sp>
        <p:nvSpPr>
          <p:cNvPr id="142339" name="Rectangle 2"/>
          <p:cNvSpPr>
            <a:spLocks noGrp="1" noChangeArrowheads="1"/>
          </p:cNvSpPr>
          <p:nvPr>
            <p:ph type="title"/>
          </p:nvPr>
        </p:nvSpPr>
        <p:spPr/>
        <p:txBody>
          <a:bodyPr/>
          <a:lstStyle/>
          <a:p>
            <a:pPr eaLnBrk="1" hangingPunct="1"/>
            <a:r>
              <a:rPr lang="en-US" altLang="en-US"/>
              <a:t>Concluding Remarks</a:t>
            </a:r>
            <a:endParaRPr lang="en-AU" altLang="en-US"/>
          </a:p>
        </p:txBody>
      </p:sp>
      <p:sp>
        <p:nvSpPr>
          <p:cNvPr id="142340" name="Rectangle 3"/>
          <p:cNvSpPr>
            <a:spLocks noGrp="1" noChangeArrowheads="1"/>
          </p:cNvSpPr>
          <p:nvPr>
            <p:ph type="body" idx="1"/>
          </p:nvPr>
        </p:nvSpPr>
        <p:spPr/>
        <p:txBody>
          <a:bodyPr/>
          <a:lstStyle/>
          <a:p>
            <a:pPr eaLnBrk="1" hangingPunct="1"/>
            <a:r>
              <a:rPr lang="en-US" altLang="en-US" sz="2800" dirty="0"/>
              <a:t>ISA influences design of </a:t>
            </a:r>
            <a:r>
              <a:rPr lang="en-US" altLang="en-US" sz="2800" dirty="0" err="1"/>
              <a:t>datapath</a:t>
            </a:r>
            <a:r>
              <a:rPr lang="en-US" altLang="en-US" sz="2800" dirty="0"/>
              <a:t> and control</a:t>
            </a:r>
          </a:p>
          <a:p>
            <a:pPr eaLnBrk="1" hangingPunct="1"/>
            <a:r>
              <a:rPr lang="en-US" altLang="en-US" sz="2800" dirty="0" err="1"/>
              <a:t>Datapath</a:t>
            </a:r>
            <a:r>
              <a:rPr lang="en-US" altLang="en-US" sz="2800" dirty="0"/>
              <a:t> and control influence design of ISA</a:t>
            </a:r>
          </a:p>
          <a:p>
            <a:pPr eaLnBrk="1" hangingPunct="1"/>
            <a:r>
              <a:rPr lang="en-US" altLang="en-US" sz="2800" dirty="0"/>
              <a:t>Pipelining improves instruction throughput</a:t>
            </a:r>
            <a:br>
              <a:rPr lang="en-US" altLang="en-US" sz="2800" dirty="0"/>
            </a:br>
            <a:r>
              <a:rPr lang="en-US" altLang="en-US" sz="2800" dirty="0"/>
              <a:t>using parallelism</a:t>
            </a:r>
          </a:p>
          <a:p>
            <a:pPr lvl="1" eaLnBrk="1" hangingPunct="1"/>
            <a:r>
              <a:rPr lang="en-US" altLang="en-US" sz="2400" dirty="0"/>
              <a:t>More instructions completed per second</a:t>
            </a:r>
          </a:p>
          <a:p>
            <a:pPr lvl="1" eaLnBrk="1" hangingPunct="1"/>
            <a:r>
              <a:rPr lang="en-US" altLang="en-US" sz="2400" dirty="0"/>
              <a:t>Latency for each instruction not reduced</a:t>
            </a:r>
          </a:p>
          <a:p>
            <a:pPr eaLnBrk="1" hangingPunct="1"/>
            <a:r>
              <a:rPr lang="en-US" altLang="en-US" sz="2800" dirty="0"/>
              <a:t>Hazards: structural, data, control</a:t>
            </a:r>
          </a:p>
          <a:p>
            <a:pPr eaLnBrk="1" hangingPunct="1"/>
            <a:r>
              <a:rPr lang="en-US" altLang="en-US" sz="2800" dirty="0"/>
              <a:t>Multiple issue and dynamic scheduling (ILP)</a:t>
            </a:r>
          </a:p>
          <a:p>
            <a:pPr lvl="1" eaLnBrk="1" hangingPunct="1"/>
            <a:r>
              <a:rPr lang="en-US" altLang="en-US" sz="2400" dirty="0"/>
              <a:t>Dependencies limit achievable parallelism</a:t>
            </a:r>
          </a:p>
          <a:p>
            <a:pPr lvl="1" eaLnBrk="1" hangingPunct="1"/>
            <a:r>
              <a:rPr lang="en-US" altLang="en-US" sz="2400" dirty="0"/>
              <a:t>Complexity leads to the power wall</a:t>
            </a:r>
          </a:p>
        </p:txBody>
      </p:sp>
      <p:sp>
        <p:nvSpPr>
          <p:cNvPr id="142341" name="Text Box 4"/>
          <p:cNvSpPr txBox="1">
            <a:spLocks noChangeArrowheads="1"/>
          </p:cNvSpPr>
          <p:nvPr/>
        </p:nvSpPr>
        <p:spPr bwMode="auto">
          <a:xfrm rot="5400000">
            <a:off x="7490619" y="1286669"/>
            <a:ext cx="2940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§4.14 Concluding Remarks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3F2BCCA1-83C2-47A9-AAF0-578AD8965004}" type="slidenum">
              <a:rPr lang="en-AU" altLang="en-US" sz="1400"/>
              <a:pPr/>
              <a:t>15</a:t>
            </a:fld>
            <a:endParaRPr lang="en-AU" altLang="en-US" sz="1400"/>
          </a:p>
        </p:txBody>
      </p:sp>
      <p:pic>
        <p:nvPicPr>
          <p:cNvPr id="16387" name="Picture 6" descr="f04-0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284538"/>
            <a:ext cx="6316662"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2"/>
          <p:cNvSpPr>
            <a:spLocks noGrp="1" noChangeArrowheads="1"/>
          </p:cNvSpPr>
          <p:nvPr>
            <p:ph type="title"/>
          </p:nvPr>
        </p:nvSpPr>
        <p:spPr/>
        <p:txBody>
          <a:bodyPr/>
          <a:lstStyle/>
          <a:p>
            <a:pPr eaLnBrk="1" hangingPunct="1"/>
            <a:r>
              <a:rPr lang="en-US" altLang="en-US"/>
              <a:t>R-Format Instructions</a:t>
            </a:r>
            <a:endParaRPr lang="en-AU" altLang="en-US"/>
          </a:p>
        </p:txBody>
      </p:sp>
      <p:sp>
        <p:nvSpPr>
          <p:cNvPr id="16389" name="Rectangle 3"/>
          <p:cNvSpPr>
            <a:spLocks noGrp="1" noChangeArrowheads="1"/>
          </p:cNvSpPr>
          <p:nvPr>
            <p:ph type="body" idx="1"/>
          </p:nvPr>
        </p:nvSpPr>
        <p:spPr>
          <a:xfrm>
            <a:off x="684213" y="1125538"/>
            <a:ext cx="8270875" cy="1920875"/>
          </a:xfrm>
        </p:spPr>
        <p:txBody>
          <a:bodyPr/>
          <a:lstStyle/>
          <a:p>
            <a:pPr eaLnBrk="1" hangingPunct="1"/>
            <a:r>
              <a:rPr lang="en-US" altLang="en-US"/>
              <a:t>Read two register operands</a:t>
            </a:r>
          </a:p>
          <a:p>
            <a:pPr eaLnBrk="1" hangingPunct="1"/>
            <a:r>
              <a:rPr lang="en-US" altLang="en-US"/>
              <a:t>Perform arithmetic/logical operation</a:t>
            </a:r>
          </a:p>
          <a:p>
            <a:pPr eaLnBrk="1" hangingPunct="1"/>
            <a:r>
              <a:rPr lang="en-US" altLang="en-US"/>
              <a:t>Write register result</a:t>
            </a:r>
            <a:endParaRPr lang="en-AU"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36ECD23B-6644-4875-AD99-008986D96D3B}" type="slidenum">
              <a:rPr lang="en-AU" altLang="en-US" sz="1400"/>
              <a:pPr/>
              <a:t>16</a:t>
            </a:fld>
            <a:endParaRPr lang="en-AU" altLang="en-US" sz="1400"/>
          </a:p>
        </p:txBody>
      </p:sp>
      <p:pic>
        <p:nvPicPr>
          <p:cNvPr id="17411" name="Picture 6" descr="f04-08-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644900"/>
            <a:ext cx="4437062"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p:nvPr>
        </p:nvSpPr>
        <p:spPr/>
        <p:txBody>
          <a:bodyPr/>
          <a:lstStyle/>
          <a:p>
            <a:pPr eaLnBrk="1" hangingPunct="1"/>
            <a:r>
              <a:rPr lang="en-US" altLang="en-US"/>
              <a:t>Load/Store Instructions</a:t>
            </a:r>
            <a:endParaRPr lang="en-AU" altLang="en-US"/>
          </a:p>
        </p:txBody>
      </p:sp>
      <p:sp>
        <p:nvSpPr>
          <p:cNvPr id="17413" name="Rectangle 3"/>
          <p:cNvSpPr>
            <a:spLocks noGrp="1" noChangeArrowheads="1"/>
          </p:cNvSpPr>
          <p:nvPr>
            <p:ph type="body" idx="1"/>
          </p:nvPr>
        </p:nvSpPr>
        <p:spPr>
          <a:xfrm>
            <a:off x="684213" y="1125538"/>
            <a:ext cx="8204200" cy="2611437"/>
          </a:xfrm>
        </p:spPr>
        <p:txBody>
          <a:bodyPr/>
          <a:lstStyle/>
          <a:p>
            <a:pPr eaLnBrk="1" hangingPunct="1">
              <a:lnSpc>
                <a:spcPct val="90000"/>
              </a:lnSpc>
            </a:pPr>
            <a:r>
              <a:rPr lang="en-US" altLang="en-US" sz="2800"/>
              <a:t>Read register operands</a:t>
            </a:r>
          </a:p>
          <a:p>
            <a:pPr eaLnBrk="1" hangingPunct="1">
              <a:lnSpc>
                <a:spcPct val="90000"/>
              </a:lnSpc>
            </a:pPr>
            <a:r>
              <a:rPr lang="en-US" altLang="en-US" sz="2800"/>
              <a:t>Calculate address using 16-bit offset</a:t>
            </a:r>
          </a:p>
          <a:p>
            <a:pPr lvl="1" eaLnBrk="1" hangingPunct="1">
              <a:lnSpc>
                <a:spcPct val="90000"/>
              </a:lnSpc>
            </a:pPr>
            <a:r>
              <a:rPr lang="en-US" altLang="en-US" sz="2400"/>
              <a:t>Use ALU, but sign-extend offset</a:t>
            </a:r>
          </a:p>
          <a:p>
            <a:pPr eaLnBrk="1" hangingPunct="1">
              <a:lnSpc>
                <a:spcPct val="90000"/>
              </a:lnSpc>
            </a:pPr>
            <a:r>
              <a:rPr lang="en-US" altLang="en-US" sz="2800"/>
              <a:t>Load: Read memory and update register</a:t>
            </a:r>
          </a:p>
          <a:p>
            <a:pPr eaLnBrk="1" hangingPunct="1">
              <a:lnSpc>
                <a:spcPct val="90000"/>
              </a:lnSpc>
            </a:pPr>
            <a:r>
              <a:rPr lang="en-US" altLang="en-US" sz="2800"/>
              <a:t>Store: Write register value to memory</a:t>
            </a:r>
            <a:endParaRPr lang="en-AU" alt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2CF2A1F3-3055-4B86-8F1D-2025424ED937}" type="slidenum">
              <a:rPr lang="en-AU" altLang="en-US" sz="1400"/>
              <a:pPr/>
              <a:t>17</a:t>
            </a:fld>
            <a:endParaRPr lang="en-AU" altLang="en-US" sz="1400"/>
          </a:p>
        </p:txBody>
      </p:sp>
      <p:sp>
        <p:nvSpPr>
          <p:cNvPr id="18435" name="Rectangle 2"/>
          <p:cNvSpPr>
            <a:spLocks noGrp="1" noChangeArrowheads="1"/>
          </p:cNvSpPr>
          <p:nvPr>
            <p:ph type="title"/>
          </p:nvPr>
        </p:nvSpPr>
        <p:spPr/>
        <p:txBody>
          <a:bodyPr/>
          <a:lstStyle/>
          <a:p>
            <a:pPr eaLnBrk="1" hangingPunct="1"/>
            <a:r>
              <a:rPr lang="en-US" altLang="en-US"/>
              <a:t>Branch Instructions</a:t>
            </a:r>
            <a:endParaRPr lang="en-AU" altLang="en-US"/>
          </a:p>
        </p:txBody>
      </p:sp>
      <p:sp>
        <p:nvSpPr>
          <p:cNvPr id="18436" name="Rectangle 3"/>
          <p:cNvSpPr>
            <a:spLocks noGrp="1" noChangeArrowheads="1"/>
          </p:cNvSpPr>
          <p:nvPr>
            <p:ph type="body" idx="1"/>
          </p:nvPr>
        </p:nvSpPr>
        <p:spPr/>
        <p:txBody>
          <a:bodyPr/>
          <a:lstStyle/>
          <a:p>
            <a:pPr eaLnBrk="1" hangingPunct="1"/>
            <a:r>
              <a:rPr lang="en-US" altLang="en-US"/>
              <a:t>Read register operands</a:t>
            </a:r>
          </a:p>
          <a:p>
            <a:pPr eaLnBrk="1" hangingPunct="1"/>
            <a:r>
              <a:rPr lang="en-US" altLang="en-US"/>
              <a:t>Compare operands</a:t>
            </a:r>
          </a:p>
          <a:p>
            <a:pPr lvl="1" eaLnBrk="1" hangingPunct="1"/>
            <a:r>
              <a:rPr lang="en-US" altLang="en-US"/>
              <a:t>Use ALU, subtract and check Zero output</a:t>
            </a:r>
          </a:p>
          <a:p>
            <a:pPr eaLnBrk="1" hangingPunct="1"/>
            <a:r>
              <a:rPr lang="en-US" altLang="en-US"/>
              <a:t>Calculate target address</a:t>
            </a:r>
          </a:p>
          <a:p>
            <a:pPr lvl="1" eaLnBrk="1" hangingPunct="1"/>
            <a:r>
              <a:rPr lang="en-US" altLang="en-US"/>
              <a:t>Sign-extend displacement</a:t>
            </a:r>
          </a:p>
          <a:p>
            <a:pPr lvl="1" eaLnBrk="1" hangingPunct="1"/>
            <a:r>
              <a:rPr lang="en-US" altLang="en-US"/>
              <a:t>Shift left 2 places (word displacement)</a:t>
            </a:r>
          </a:p>
          <a:p>
            <a:pPr lvl="1" eaLnBrk="1" hangingPunct="1"/>
            <a:r>
              <a:rPr lang="en-US" altLang="en-US"/>
              <a:t>Add to PC + 4</a:t>
            </a:r>
          </a:p>
          <a:p>
            <a:pPr lvl="2" eaLnBrk="1" hangingPunct="1"/>
            <a:r>
              <a:rPr lang="en-US" altLang="en-US"/>
              <a:t>Already calculated by instruction fetch</a:t>
            </a:r>
            <a:endParaRPr lang="en-AU"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F512FAA8-058A-4109-952F-EA8DB8E74C44}" type="slidenum">
              <a:rPr lang="en-AU" altLang="en-US" sz="1400"/>
              <a:pPr/>
              <a:t>18</a:t>
            </a:fld>
            <a:endParaRPr lang="en-AU" altLang="en-US" sz="1400"/>
          </a:p>
        </p:txBody>
      </p:sp>
      <p:pic>
        <p:nvPicPr>
          <p:cNvPr id="19459" name="Picture 7" descr="f04-0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268413"/>
            <a:ext cx="655637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
          <p:cNvSpPr>
            <a:spLocks noGrp="1" noChangeArrowheads="1"/>
          </p:cNvSpPr>
          <p:nvPr>
            <p:ph type="title"/>
          </p:nvPr>
        </p:nvSpPr>
        <p:spPr/>
        <p:txBody>
          <a:bodyPr/>
          <a:lstStyle/>
          <a:p>
            <a:pPr eaLnBrk="1" hangingPunct="1"/>
            <a:r>
              <a:rPr lang="en-US" altLang="en-US"/>
              <a:t>Branch Instructions</a:t>
            </a:r>
            <a:endParaRPr lang="en-AU" altLang="en-US"/>
          </a:p>
        </p:txBody>
      </p:sp>
      <p:sp>
        <p:nvSpPr>
          <p:cNvPr id="19461" name="AutoShape 4"/>
          <p:cNvSpPr>
            <a:spLocks/>
          </p:cNvSpPr>
          <p:nvPr/>
        </p:nvSpPr>
        <p:spPr bwMode="auto">
          <a:xfrm>
            <a:off x="1187450" y="1557338"/>
            <a:ext cx="1079500" cy="865187"/>
          </a:xfrm>
          <a:prstGeom prst="borderCallout1">
            <a:avLst>
              <a:gd name="adj1" fmla="val 13213"/>
              <a:gd name="adj2" fmla="val 107060"/>
              <a:gd name="adj3" fmla="val 66241"/>
              <a:gd name="adj4" fmla="val 355296"/>
            </a:avLst>
          </a:prstGeom>
          <a:solidFill>
            <a:schemeClr val="accent1"/>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Just</a:t>
            </a:r>
            <a:br>
              <a:rPr lang="en-US" altLang="en-US"/>
            </a:br>
            <a:r>
              <a:rPr lang="en-US" altLang="en-US"/>
              <a:t>re-routes wires</a:t>
            </a:r>
            <a:endParaRPr lang="en-AU" altLang="en-US"/>
          </a:p>
        </p:txBody>
      </p:sp>
      <p:sp>
        <p:nvSpPr>
          <p:cNvPr id="19462" name="AutoShape 5"/>
          <p:cNvSpPr>
            <a:spLocks/>
          </p:cNvSpPr>
          <p:nvPr/>
        </p:nvSpPr>
        <p:spPr bwMode="auto">
          <a:xfrm>
            <a:off x="5364163" y="5661025"/>
            <a:ext cx="1368425" cy="647700"/>
          </a:xfrm>
          <a:prstGeom prst="borderCallout1">
            <a:avLst>
              <a:gd name="adj1" fmla="val 17648"/>
              <a:gd name="adj2" fmla="val -5569"/>
              <a:gd name="adj3" fmla="val 8579"/>
              <a:gd name="adj4" fmla="val -59630"/>
            </a:avLst>
          </a:prstGeom>
          <a:solidFill>
            <a:schemeClr val="accent1"/>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Sign-bit wire replicated</a:t>
            </a:r>
            <a:endParaRPr lang="en-AU"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29D7DD8D-C8A5-4CC2-ADA1-2E8B4F41B9C9}" type="slidenum">
              <a:rPr lang="en-AU" altLang="en-US" sz="1400"/>
              <a:pPr/>
              <a:t>19</a:t>
            </a:fld>
            <a:endParaRPr lang="en-AU" altLang="en-US" sz="1400"/>
          </a:p>
        </p:txBody>
      </p:sp>
      <p:sp>
        <p:nvSpPr>
          <p:cNvPr id="20483" name="Rectangle 2"/>
          <p:cNvSpPr>
            <a:spLocks noGrp="1" noChangeArrowheads="1"/>
          </p:cNvSpPr>
          <p:nvPr>
            <p:ph type="title"/>
          </p:nvPr>
        </p:nvSpPr>
        <p:spPr/>
        <p:txBody>
          <a:bodyPr/>
          <a:lstStyle/>
          <a:p>
            <a:pPr eaLnBrk="1" hangingPunct="1"/>
            <a:r>
              <a:rPr lang="en-US" altLang="en-US"/>
              <a:t>Composing the Elements</a:t>
            </a:r>
            <a:endParaRPr lang="en-AU" altLang="en-US"/>
          </a:p>
        </p:txBody>
      </p:sp>
      <p:sp>
        <p:nvSpPr>
          <p:cNvPr id="20484" name="Rectangle 3"/>
          <p:cNvSpPr>
            <a:spLocks noGrp="1" noChangeArrowheads="1"/>
          </p:cNvSpPr>
          <p:nvPr>
            <p:ph type="body" idx="1"/>
          </p:nvPr>
        </p:nvSpPr>
        <p:spPr/>
        <p:txBody>
          <a:bodyPr/>
          <a:lstStyle/>
          <a:p>
            <a:pPr eaLnBrk="1" hangingPunct="1"/>
            <a:r>
              <a:rPr lang="en-US" altLang="en-US"/>
              <a:t>First-cut data path does an instruction in one clock cycle</a:t>
            </a:r>
          </a:p>
          <a:p>
            <a:pPr lvl="1" eaLnBrk="1" hangingPunct="1"/>
            <a:r>
              <a:rPr lang="en-US" altLang="en-US"/>
              <a:t>Each datapath element can only do one function at a time</a:t>
            </a:r>
          </a:p>
          <a:p>
            <a:pPr lvl="1" eaLnBrk="1" hangingPunct="1"/>
            <a:r>
              <a:rPr lang="en-US" altLang="en-US"/>
              <a:t>Hence, we need separate instruction and data memories</a:t>
            </a:r>
          </a:p>
          <a:p>
            <a:pPr eaLnBrk="1" hangingPunct="1"/>
            <a:r>
              <a:rPr lang="en-US" altLang="en-US"/>
              <a:t>Use multiplexers where alternate data sources are used for different instructions</a:t>
            </a:r>
            <a:endParaRPr lang="en-AU"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p:txBody>
          <a:bodyPr/>
          <a:lstStyle/>
          <a:p>
            <a:pPr eaLnBrk="1" hangingPunct="1"/>
            <a:r>
              <a:rPr lang="en-AU" altLang="en-US">
                <a:solidFill>
                  <a:schemeClr val="tx1"/>
                </a:solidFill>
              </a:rPr>
              <a:t>Chapter 4</a:t>
            </a:r>
          </a:p>
        </p:txBody>
      </p:sp>
      <p:sp>
        <p:nvSpPr>
          <p:cNvPr id="3075" name="Rectangle 5"/>
          <p:cNvSpPr>
            <a:spLocks noGrp="1" noChangeArrowheads="1"/>
          </p:cNvSpPr>
          <p:nvPr>
            <p:ph type="subTitle" idx="1"/>
          </p:nvPr>
        </p:nvSpPr>
        <p:spPr/>
        <p:txBody>
          <a:bodyPr/>
          <a:lstStyle/>
          <a:p>
            <a:pPr eaLnBrk="1" hangingPunct="1"/>
            <a:r>
              <a:rPr lang="en-AU" altLang="en-US"/>
              <a:t>The Processor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039F6E26-5539-47D5-B151-D439CEE29DF8}" type="slidenum">
              <a:rPr lang="en-AU" altLang="en-US" sz="1400"/>
              <a:pPr/>
              <a:t>20</a:t>
            </a:fld>
            <a:endParaRPr lang="en-AU" altLang="en-US" sz="1400"/>
          </a:p>
        </p:txBody>
      </p:sp>
      <p:pic>
        <p:nvPicPr>
          <p:cNvPr id="21507" name="Picture 5" descr="f04-1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628775"/>
            <a:ext cx="789305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2"/>
          <p:cNvSpPr>
            <a:spLocks noGrp="1" noChangeArrowheads="1"/>
          </p:cNvSpPr>
          <p:nvPr>
            <p:ph type="title"/>
          </p:nvPr>
        </p:nvSpPr>
        <p:spPr/>
        <p:txBody>
          <a:bodyPr/>
          <a:lstStyle/>
          <a:p>
            <a:pPr eaLnBrk="1" hangingPunct="1"/>
            <a:r>
              <a:rPr lang="en-US" altLang="en-US"/>
              <a:t>R-Type/Load/Store Datapath</a:t>
            </a:r>
            <a:endParaRPr lang="en-AU"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1007709-BE99-4BAE-8FBE-CE844DD0A872}" type="slidenum">
              <a:rPr lang="en-AU" altLang="en-US" sz="1400"/>
              <a:pPr/>
              <a:t>21</a:t>
            </a:fld>
            <a:endParaRPr lang="en-AU" altLang="en-US" sz="1400"/>
          </a:p>
        </p:txBody>
      </p:sp>
      <p:pic>
        <p:nvPicPr>
          <p:cNvPr id="22531" name="Picture 5" descr="f04-1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41438"/>
            <a:ext cx="7504112"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2"/>
          <p:cNvSpPr>
            <a:spLocks noGrp="1" noChangeArrowheads="1"/>
          </p:cNvSpPr>
          <p:nvPr>
            <p:ph type="title"/>
          </p:nvPr>
        </p:nvSpPr>
        <p:spPr/>
        <p:txBody>
          <a:bodyPr/>
          <a:lstStyle/>
          <a:p>
            <a:pPr eaLnBrk="1" hangingPunct="1"/>
            <a:r>
              <a:rPr lang="en-US" altLang="en-US"/>
              <a:t>Full Datapath</a:t>
            </a:r>
            <a:endParaRPr lang="en-AU"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A4AAF979-39E9-4FEB-9B17-8514B956C172}" type="slidenum">
              <a:rPr lang="en-AU" altLang="en-US" sz="1400"/>
              <a:pPr/>
              <a:t>22</a:t>
            </a:fld>
            <a:endParaRPr lang="en-AU" altLang="en-US" sz="1400"/>
          </a:p>
        </p:txBody>
      </p:sp>
      <p:sp>
        <p:nvSpPr>
          <p:cNvPr id="23555" name="Rectangle 2"/>
          <p:cNvSpPr>
            <a:spLocks noGrp="1" noChangeArrowheads="1"/>
          </p:cNvSpPr>
          <p:nvPr>
            <p:ph type="title"/>
          </p:nvPr>
        </p:nvSpPr>
        <p:spPr/>
        <p:txBody>
          <a:bodyPr/>
          <a:lstStyle/>
          <a:p>
            <a:pPr eaLnBrk="1" hangingPunct="1"/>
            <a:r>
              <a:rPr lang="en-US" altLang="en-US"/>
              <a:t>ALU Control</a:t>
            </a:r>
            <a:endParaRPr lang="en-AU" altLang="en-US"/>
          </a:p>
        </p:txBody>
      </p:sp>
      <p:sp>
        <p:nvSpPr>
          <p:cNvPr id="23556" name="Rectangle 3"/>
          <p:cNvSpPr>
            <a:spLocks noGrp="1" noChangeArrowheads="1"/>
          </p:cNvSpPr>
          <p:nvPr>
            <p:ph type="body" idx="1"/>
          </p:nvPr>
        </p:nvSpPr>
        <p:spPr>
          <a:xfrm>
            <a:off x="684213" y="1125538"/>
            <a:ext cx="8270875" cy="2381250"/>
          </a:xfrm>
        </p:spPr>
        <p:txBody>
          <a:bodyPr/>
          <a:lstStyle/>
          <a:p>
            <a:pPr eaLnBrk="1" hangingPunct="1"/>
            <a:r>
              <a:rPr lang="en-US" altLang="en-US"/>
              <a:t>ALU used for</a:t>
            </a:r>
          </a:p>
          <a:p>
            <a:pPr lvl="1" eaLnBrk="1" hangingPunct="1"/>
            <a:r>
              <a:rPr lang="en-US" altLang="en-US"/>
              <a:t>Load/Store: F = add</a:t>
            </a:r>
          </a:p>
          <a:p>
            <a:pPr lvl="1" eaLnBrk="1" hangingPunct="1"/>
            <a:r>
              <a:rPr lang="en-US" altLang="en-US"/>
              <a:t>Branch: F = subtract</a:t>
            </a:r>
          </a:p>
          <a:p>
            <a:pPr lvl="1" eaLnBrk="1" hangingPunct="1"/>
            <a:r>
              <a:rPr lang="en-US" altLang="en-US"/>
              <a:t>R-type: F depends on funct field</a:t>
            </a:r>
            <a:endParaRPr lang="en-AU" altLang="en-US"/>
          </a:p>
        </p:txBody>
      </p:sp>
      <p:sp>
        <p:nvSpPr>
          <p:cNvPr id="23557" name="Text Box 4"/>
          <p:cNvSpPr txBox="1">
            <a:spLocks noChangeArrowheads="1"/>
          </p:cNvSpPr>
          <p:nvPr/>
        </p:nvSpPr>
        <p:spPr bwMode="auto">
          <a:xfrm rot="5400000">
            <a:off x="6893719" y="1883569"/>
            <a:ext cx="41338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§4.4 A Simple Implementation Scheme</a:t>
            </a:r>
          </a:p>
        </p:txBody>
      </p:sp>
      <p:graphicFrame>
        <p:nvGraphicFramePr>
          <p:cNvPr id="297989" name="Group 5"/>
          <p:cNvGraphicFramePr>
            <a:graphicFrameLocks noGrp="1"/>
          </p:cNvGraphicFramePr>
          <p:nvPr/>
        </p:nvGraphicFramePr>
        <p:xfrm>
          <a:off x="1187450" y="3500438"/>
          <a:ext cx="6096000" cy="2560635"/>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ALU control</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Function</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0000</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AND</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0001</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OR</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0010</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add</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0110</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subtract</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0111</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set-on-less-than</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1100</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NOR</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267ED3F-DB8A-4D04-B3BF-B5E12BD10983}" type="slidenum">
              <a:rPr lang="en-AU" altLang="en-US" sz="1400"/>
              <a:pPr/>
              <a:t>23</a:t>
            </a:fld>
            <a:endParaRPr lang="en-AU" altLang="en-US" sz="1400"/>
          </a:p>
        </p:txBody>
      </p:sp>
      <p:sp>
        <p:nvSpPr>
          <p:cNvPr id="24579" name="Rectangle 2"/>
          <p:cNvSpPr>
            <a:spLocks noGrp="1" noChangeArrowheads="1"/>
          </p:cNvSpPr>
          <p:nvPr>
            <p:ph type="title"/>
          </p:nvPr>
        </p:nvSpPr>
        <p:spPr/>
        <p:txBody>
          <a:bodyPr/>
          <a:lstStyle/>
          <a:p>
            <a:pPr eaLnBrk="1" hangingPunct="1"/>
            <a:r>
              <a:rPr lang="en-US" altLang="en-US"/>
              <a:t>ALU Control</a:t>
            </a:r>
            <a:endParaRPr lang="en-AU" altLang="en-US"/>
          </a:p>
        </p:txBody>
      </p:sp>
      <p:sp>
        <p:nvSpPr>
          <p:cNvPr id="24580" name="Rectangle 3"/>
          <p:cNvSpPr>
            <a:spLocks noGrp="1" noChangeArrowheads="1"/>
          </p:cNvSpPr>
          <p:nvPr>
            <p:ph type="body" idx="1"/>
          </p:nvPr>
        </p:nvSpPr>
        <p:spPr/>
        <p:txBody>
          <a:bodyPr/>
          <a:lstStyle/>
          <a:p>
            <a:pPr eaLnBrk="1" hangingPunct="1"/>
            <a:r>
              <a:rPr lang="en-US" altLang="en-US"/>
              <a:t>Assume 2-bit ALUOp derived from opcode</a:t>
            </a:r>
          </a:p>
          <a:p>
            <a:pPr lvl="1" eaLnBrk="1" hangingPunct="1"/>
            <a:r>
              <a:rPr lang="en-US" altLang="en-US"/>
              <a:t>Combinational logic derives ALU control</a:t>
            </a:r>
            <a:endParaRPr lang="en-AU" altLang="en-US"/>
          </a:p>
        </p:txBody>
      </p:sp>
      <p:graphicFrame>
        <p:nvGraphicFramePr>
          <p:cNvPr id="300101" name="Group 69"/>
          <p:cNvGraphicFramePr>
            <a:graphicFrameLocks noGrp="1"/>
          </p:cNvGraphicFramePr>
          <p:nvPr/>
        </p:nvGraphicFramePr>
        <p:xfrm>
          <a:off x="827088" y="2636838"/>
          <a:ext cx="7921625" cy="3025776"/>
        </p:xfrm>
        <a:graphic>
          <a:graphicData uri="http://schemas.openxmlformats.org/drawingml/2006/table">
            <a:tbl>
              <a:tblPr/>
              <a:tblGrid>
                <a:gridCol w="1208087">
                  <a:extLst>
                    <a:ext uri="{9D8B030D-6E8A-4147-A177-3AD203B41FA5}">
                      <a16:colId xmlns:a16="http://schemas.microsoft.com/office/drawing/2014/main" val="20000"/>
                    </a:ext>
                  </a:extLst>
                </a:gridCol>
                <a:gridCol w="906463">
                  <a:extLst>
                    <a:ext uri="{9D8B030D-6E8A-4147-A177-3AD203B41FA5}">
                      <a16:colId xmlns:a16="http://schemas.microsoft.com/office/drawing/2014/main" val="20001"/>
                    </a:ext>
                  </a:extLst>
                </a:gridCol>
                <a:gridCol w="1733550">
                  <a:extLst>
                    <a:ext uri="{9D8B030D-6E8A-4147-A177-3AD203B41FA5}">
                      <a16:colId xmlns:a16="http://schemas.microsoft.com/office/drawing/2014/main" val="20002"/>
                    </a:ext>
                  </a:extLst>
                </a:gridCol>
                <a:gridCol w="1057275">
                  <a:extLst>
                    <a:ext uri="{9D8B030D-6E8A-4147-A177-3AD203B41FA5}">
                      <a16:colId xmlns:a16="http://schemas.microsoft.com/office/drawing/2014/main" val="20003"/>
                    </a:ext>
                  </a:extLst>
                </a:gridCol>
                <a:gridCol w="1733550">
                  <a:extLst>
                    <a:ext uri="{9D8B030D-6E8A-4147-A177-3AD203B41FA5}">
                      <a16:colId xmlns:a16="http://schemas.microsoft.com/office/drawing/2014/main" val="20004"/>
                    </a:ext>
                  </a:extLst>
                </a:gridCol>
                <a:gridCol w="1282700">
                  <a:extLst>
                    <a:ext uri="{9D8B030D-6E8A-4147-A177-3AD203B41FA5}">
                      <a16:colId xmlns:a16="http://schemas.microsoft.com/office/drawing/2014/main" val="20005"/>
                    </a:ext>
                  </a:extLst>
                </a:gridCol>
              </a:tblGrid>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opcode</a:t>
                      </a:r>
                      <a:endParaRPr kumimoji="0" lang="en-AU"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ALUOp</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Operation</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funct</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 function</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 control</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lw</a:t>
                      </a:r>
                      <a:endParaRPr kumimoji="0" lang="en-AU"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load word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XXXXXX</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add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sw</a:t>
                      </a:r>
                      <a:endParaRPr kumimoji="0" lang="en-AU"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store word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XXXXXX</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add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beq</a:t>
                      </a:r>
                      <a:endParaRPr kumimoji="0" lang="en-AU"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01</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branch equal</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XXXXXX</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subtract</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0110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80">
                <a:tc rowSpan="5">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R-type</a:t>
                      </a:r>
                      <a:endParaRPr kumimoji="0" lang="en-AU"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add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100000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add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655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subtract</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100010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subtract</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0110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8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AND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100100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AND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0000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8138">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OR</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100101</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OR</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0001</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28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set-on-less-than</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101010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set-on-less-than</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0111</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CB360E3-46E1-4BAE-BFBB-19F198845514}" type="slidenum">
              <a:rPr lang="en-AU" altLang="en-US" sz="1400"/>
              <a:pPr/>
              <a:t>24</a:t>
            </a:fld>
            <a:endParaRPr lang="en-AU" altLang="en-US" sz="1400"/>
          </a:p>
        </p:txBody>
      </p:sp>
      <p:sp>
        <p:nvSpPr>
          <p:cNvPr id="25603" name="Rectangle 2"/>
          <p:cNvSpPr>
            <a:spLocks noGrp="1" noChangeArrowheads="1"/>
          </p:cNvSpPr>
          <p:nvPr>
            <p:ph type="title"/>
          </p:nvPr>
        </p:nvSpPr>
        <p:spPr/>
        <p:txBody>
          <a:bodyPr/>
          <a:lstStyle/>
          <a:p>
            <a:pPr eaLnBrk="1" hangingPunct="1"/>
            <a:r>
              <a:rPr lang="en-US" altLang="en-US"/>
              <a:t>The Main Control Unit</a:t>
            </a:r>
            <a:endParaRPr lang="en-AU" altLang="en-US"/>
          </a:p>
        </p:txBody>
      </p:sp>
      <p:sp>
        <p:nvSpPr>
          <p:cNvPr id="25604" name="Rectangle 3"/>
          <p:cNvSpPr>
            <a:spLocks noGrp="1" noChangeArrowheads="1"/>
          </p:cNvSpPr>
          <p:nvPr>
            <p:ph type="body" idx="1"/>
          </p:nvPr>
        </p:nvSpPr>
        <p:spPr>
          <a:xfrm>
            <a:off x="684213" y="1125538"/>
            <a:ext cx="8270875" cy="690562"/>
          </a:xfrm>
        </p:spPr>
        <p:txBody>
          <a:bodyPr/>
          <a:lstStyle/>
          <a:p>
            <a:pPr eaLnBrk="1" hangingPunct="1"/>
            <a:r>
              <a:rPr lang="en-US" altLang="en-US"/>
              <a:t>Control signals derived from instruction</a:t>
            </a:r>
            <a:endParaRPr lang="en-AU" altLang="en-US"/>
          </a:p>
        </p:txBody>
      </p:sp>
      <p:grpSp>
        <p:nvGrpSpPr>
          <p:cNvPr id="25605" name="Group 4"/>
          <p:cNvGrpSpPr>
            <a:grpSpLocks/>
          </p:cNvGrpSpPr>
          <p:nvPr/>
        </p:nvGrpSpPr>
        <p:grpSpPr bwMode="auto">
          <a:xfrm>
            <a:off x="1619250" y="2060575"/>
            <a:ext cx="6913563" cy="773113"/>
            <a:chOff x="703" y="981"/>
            <a:chExt cx="4355" cy="487"/>
          </a:xfrm>
        </p:grpSpPr>
        <p:sp>
          <p:nvSpPr>
            <p:cNvPr id="25639" name="Text Box 5"/>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0</a:t>
              </a:r>
              <a:endParaRPr lang="en-AU" altLang="en-US" sz="2000"/>
            </a:p>
          </p:txBody>
        </p:sp>
        <p:sp>
          <p:nvSpPr>
            <p:cNvPr id="25640" name="Text Box 6"/>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rs</a:t>
              </a:r>
              <a:endParaRPr lang="en-AU" altLang="en-US" sz="2000"/>
            </a:p>
          </p:txBody>
        </p:sp>
        <p:sp>
          <p:nvSpPr>
            <p:cNvPr id="25641" name="Text Box 7"/>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rt</a:t>
              </a:r>
              <a:endParaRPr lang="en-AU" altLang="en-US" sz="2000"/>
            </a:p>
          </p:txBody>
        </p:sp>
        <p:sp>
          <p:nvSpPr>
            <p:cNvPr id="25642" name="Text Box 8"/>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rd</a:t>
              </a:r>
              <a:endParaRPr lang="en-AU" altLang="en-US" sz="2000"/>
            </a:p>
          </p:txBody>
        </p:sp>
        <p:sp>
          <p:nvSpPr>
            <p:cNvPr id="25643" name="Text Box 9"/>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shamt</a:t>
              </a:r>
              <a:endParaRPr lang="en-AU" altLang="en-US" sz="2000"/>
            </a:p>
          </p:txBody>
        </p:sp>
        <p:sp>
          <p:nvSpPr>
            <p:cNvPr id="25644" name="Text Box 10"/>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funct</a:t>
              </a:r>
              <a:endParaRPr lang="en-AU" altLang="en-US" sz="2000"/>
            </a:p>
          </p:txBody>
        </p:sp>
        <p:sp>
          <p:nvSpPr>
            <p:cNvPr id="25645" name="Text Box 11"/>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31:26</a:t>
              </a:r>
              <a:endParaRPr lang="en-AU" altLang="en-US"/>
            </a:p>
          </p:txBody>
        </p:sp>
        <p:sp>
          <p:nvSpPr>
            <p:cNvPr id="25646" name="Text Box 12"/>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5:0</a:t>
              </a:r>
              <a:endParaRPr lang="en-AU" altLang="en-US"/>
            </a:p>
          </p:txBody>
        </p:sp>
        <p:sp>
          <p:nvSpPr>
            <p:cNvPr id="25647" name="Text Box 13"/>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25:21</a:t>
              </a:r>
              <a:endParaRPr lang="en-AU" altLang="en-US"/>
            </a:p>
          </p:txBody>
        </p:sp>
        <p:sp>
          <p:nvSpPr>
            <p:cNvPr id="25648" name="Text Box 14"/>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20:16</a:t>
              </a:r>
              <a:endParaRPr lang="en-AU" altLang="en-US"/>
            </a:p>
          </p:txBody>
        </p:sp>
        <p:sp>
          <p:nvSpPr>
            <p:cNvPr id="25649" name="Text Box 15"/>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15:11</a:t>
              </a:r>
              <a:endParaRPr lang="en-AU" altLang="en-US"/>
            </a:p>
          </p:txBody>
        </p:sp>
        <p:sp>
          <p:nvSpPr>
            <p:cNvPr id="25650" name="Text Box 16"/>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10:6</a:t>
              </a:r>
              <a:endParaRPr lang="en-AU" altLang="en-US"/>
            </a:p>
          </p:txBody>
        </p:sp>
      </p:grpSp>
      <p:grpSp>
        <p:nvGrpSpPr>
          <p:cNvPr id="25606" name="Group 17"/>
          <p:cNvGrpSpPr>
            <a:grpSpLocks/>
          </p:cNvGrpSpPr>
          <p:nvPr/>
        </p:nvGrpSpPr>
        <p:grpSpPr bwMode="auto">
          <a:xfrm>
            <a:off x="1619250" y="3068638"/>
            <a:ext cx="6913563" cy="773112"/>
            <a:chOff x="884" y="981"/>
            <a:chExt cx="4355" cy="487"/>
          </a:xfrm>
        </p:grpSpPr>
        <p:sp>
          <p:nvSpPr>
            <p:cNvPr id="25631" name="Text Box 18"/>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35 or 43</a:t>
              </a:r>
              <a:endParaRPr lang="en-AU" altLang="en-US" sz="2000"/>
            </a:p>
          </p:txBody>
        </p:sp>
        <p:sp>
          <p:nvSpPr>
            <p:cNvPr id="25632" name="Text Box 19"/>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rs</a:t>
              </a:r>
              <a:endParaRPr lang="en-AU" altLang="en-US" sz="2000"/>
            </a:p>
          </p:txBody>
        </p:sp>
        <p:sp>
          <p:nvSpPr>
            <p:cNvPr id="25633" name="Text Box 20"/>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rt</a:t>
              </a:r>
              <a:endParaRPr lang="en-AU" altLang="en-US" sz="2000"/>
            </a:p>
          </p:txBody>
        </p:sp>
        <p:sp>
          <p:nvSpPr>
            <p:cNvPr id="25634" name="Text Box 21"/>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address</a:t>
              </a:r>
              <a:endParaRPr lang="en-AU" altLang="en-US" sz="2000"/>
            </a:p>
          </p:txBody>
        </p:sp>
        <p:sp>
          <p:nvSpPr>
            <p:cNvPr id="25635" name="Text Box 22"/>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31:26</a:t>
              </a:r>
              <a:endParaRPr lang="en-AU" altLang="en-US"/>
            </a:p>
          </p:txBody>
        </p:sp>
        <p:sp>
          <p:nvSpPr>
            <p:cNvPr id="25636" name="Text Box 23"/>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25:21</a:t>
              </a:r>
              <a:endParaRPr lang="en-AU" altLang="en-US"/>
            </a:p>
          </p:txBody>
        </p:sp>
        <p:sp>
          <p:nvSpPr>
            <p:cNvPr id="25637" name="Text Box 24"/>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20:16</a:t>
              </a:r>
              <a:endParaRPr lang="en-AU" altLang="en-US"/>
            </a:p>
          </p:txBody>
        </p:sp>
        <p:sp>
          <p:nvSpPr>
            <p:cNvPr id="25638" name="Text Box 25"/>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15:0</a:t>
              </a:r>
              <a:endParaRPr lang="en-AU" altLang="en-US"/>
            </a:p>
          </p:txBody>
        </p:sp>
      </p:grpSp>
      <p:grpSp>
        <p:nvGrpSpPr>
          <p:cNvPr id="25607" name="Group 26"/>
          <p:cNvGrpSpPr>
            <a:grpSpLocks/>
          </p:cNvGrpSpPr>
          <p:nvPr/>
        </p:nvGrpSpPr>
        <p:grpSpPr bwMode="auto">
          <a:xfrm>
            <a:off x="1619250" y="4052888"/>
            <a:ext cx="6913563" cy="773112"/>
            <a:chOff x="884" y="981"/>
            <a:chExt cx="4355" cy="487"/>
          </a:xfrm>
        </p:grpSpPr>
        <p:sp>
          <p:nvSpPr>
            <p:cNvPr id="25623" name="Text Box 27"/>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4</a:t>
              </a:r>
              <a:endParaRPr lang="en-AU" altLang="en-US" sz="2000"/>
            </a:p>
          </p:txBody>
        </p:sp>
        <p:sp>
          <p:nvSpPr>
            <p:cNvPr id="25624" name="Text Box 28"/>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rs</a:t>
              </a:r>
              <a:endParaRPr lang="en-AU" altLang="en-US" sz="2000"/>
            </a:p>
          </p:txBody>
        </p:sp>
        <p:sp>
          <p:nvSpPr>
            <p:cNvPr id="25625" name="Text Box 29"/>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rt</a:t>
              </a:r>
              <a:endParaRPr lang="en-AU" altLang="en-US" sz="2000"/>
            </a:p>
          </p:txBody>
        </p:sp>
        <p:sp>
          <p:nvSpPr>
            <p:cNvPr id="25626" name="Text Box 30"/>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address</a:t>
              </a:r>
              <a:endParaRPr lang="en-AU" altLang="en-US" sz="2000"/>
            </a:p>
          </p:txBody>
        </p:sp>
        <p:sp>
          <p:nvSpPr>
            <p:cNvPr id="25627" name="Text Box 31"/>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31:26</a:t>
              </a:r>
              <a:endParaRPr lang="en-AU" altLang="en-US"/>
            </a:p>
          </p:txBody>
        </p:sp>
        <p:sp>
          <p:nvSpPr>
            <p:cNvPr id="25628" name="Text Box 32"/>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25:21</a:t>
              </a:r>
              <a:endParaRPr lang="en-AU" altLang="en-US"/>
            </a:p>
          </p:txBody>
        </p:sp>
        <p:sp>
          <p:nvSpPr>
            <p:cNvPr id="25629" name="Text Box 33"/>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20:16</a:t>
              </a:r>
              <a:endParaRPr lang="en-AU" altLang="en-US"/>
            </a:p>
          </p:txBody>
        </p:sp>
        <p:sp>
          <p:nvSpPr>
            <p:cNvPr id="25630" name="Text Box 34"/>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15:0</a:t>
              </a:r>
              <a:endParaRPr lang="en-AU" altLang="en-US"/>
            </a:p>
          </p:txBody>
        </p:sp>
      </p:grpSp>
      <p:sp>
        <p:nvSpPr>
          <p:cNvPr id="25608" name="Text Box 35"/>
          <p:cNvSpPr txBox="1">
            <a:spLocks noChangeArrowheads="1"/>
          </p:cNvSpPr>
          <p:nvPr/>
        </p:nvSpPr>
        <p:spPr bwMode="auto">
          <a:xfrm>
            <a:off x="595313" y="211296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R-type</a:t>
            </a:r>
            <a:endParaRPr lang="en-AU" altLang="en-US" sz="1800"/>
          </a:p>
        </p:txBody>
      </p:sp>
      <p:sp>
        <p:nvSpPr>
          <p:cNvPr id="25609" name="Text Box 36"/>
          <p:cNvSpPr txBox="1">
            <a:spLocks noChangeArrowheads="1"/>
          </p:cNvSpPr>
          <p:nvPr/>
        </p:nvSpPr>
        <p:spPr bwMode="auto">
          <a:xfrm>
            <a:off x="595313" y="297815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Load/</a:t>
            </a:r>
            <a:br>
              <a:rPr lang="en-US" altLang="en-US" sz="1800"/>
            </a:br>
            <a:r>
              <a:rPr lang="en-US" altLang="en-US" sz="1800"/>
              <a:t>Store</a:t>
            </a:r>
            <a:endParaRPr lang="en-AU" altLang="en-US" sz="1800"/>
          </a:p>
        </p:txBody>
      </p:sp>
      <p:sp>
        <p:nvSpPr>
          <p:cNvPr id="25610" name="Text Box 37"/>
          <p:cNvSpPr txBox="1">
            <a:spLocks noChangeArrowheads="1"/>
          </p:cNvSpPr>
          <p:nvPr/>
        </p:nvSpPr>
        <p:spPr bwMode="auto">
          <a:xfrm>
            <a:off x="595313" y="4129088"/>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Branch</a:t>
            </a:r>
            <a:endParaRPr lang="en-AU" altLang="en-US" sz="1800"/>
          </a:p>
        </p:txBody>
      </p:sp>
      <p:sp>
        <p:nvSpPr>
          <p:cNvPr id="25611" name="AutoShape 38"/>
          <p:cNvSpPr>
            <a:spLocks/>
          </p:cNvSpPr>
          <p:nvPr/>
        </p:nvSpPr>
        <p:spPr bwMode="auto">
          <a:xfrm rot="-5400000">
            <a:off x="2196307" y="4485481"/>
            <a:ext cx="144462" cy="1152525"/>
          </a:xfrm>
          <a:prstGeom prst="leftBrace">
            <a:avLst>
              <a:gd name="adj1" fmla="val 6648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25612" name="AutoShape 39"/>
          <p:cNvSpPr>
            <a:spLocks/>
          </p:cNvSpPr>
          <p:nvPr/>
        </p:nvSpPr>
        <p:spPr bwMode="auto">
          <a:xfrm rot="-5400000">
            <a:off x="33845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25613" name="AutoShape 40"/>
          <p:cNvSpPr>
            <a:spLocks/>
          </p:cNvSpPr>
          <p:nvPr/>
        </p:nvSpPr>
        <p:spPr bwMode="auto">
          <a:xfrm rot="-5400000">
            <a:off x="44640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25614" name="Text Box 41"/>
          <p:cNvSpPr txBox="1">
            <a:spLocks noChangeArrowheads="1"/>
          </p:cNvSpPr>
          <p:nvPr/>
        </p:nvSpPr>
        <p:spPr bwMode="auto">
          <a:xfrm>
            <a:off x="1765300" y="5205413"/>
            <a:ext cx="1008063" cy="376237"/>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800"/>
              <a:t>opcode</a:t>
            </a:r>
            <a:endParaRPr lang="en-AU" altLang="en-US" sz="1800"/>
          </a:p>
        </p:txBody>
      </p:sp>
      <p:sp>
        <p:nvSpPr>
          <p:cNvPr id="25615" name="Text Box 42"/>
          <p:cNvSpPr txBox="1">
            <a:spLocks noChangeArrowheads="1"/>
          </p:cNvSpPr>
          <p:nvPr/>
        </p:nvSpPr>
        <p:spPr bwMode="auto">
          <a:xfrm>
            <a:off x="2916238" y="5205413"/>
            <a:ext cx="1008062" cy="650875"/>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800"/>
              <a:t>always read</a:t>
            </a:r>
            <a:endParaRPr lang="en-AU" altLang="en-US" sz="1800"/>
          </a:p>
        </p:txBody>
      </p:sp>
      <p:sp>
        <p:nvSpPr>
          <p:cNvPr id="25616" name="Text Box 43"/>
          <p:cNvSpPr txBox="1">
            <a:spLocks noChangeArrowheads="1"/>
          </p:cNvSpPr>
          <p:nvPr/>
        </p:nvSpPr>
        <p:spPr bwMode="auto">
          <a:xfrm>
            <a:off x="4068763" y="5205413"/>
            <a:ext cx="1008062" cy="925512"/>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800"/>
              <a:t>read, except for load</a:t>
            </a:r>
            <a:endParaRPr lang="en-AU" altLang="en-US" sz="1800"/>
          </a:p>
        </p:txBody>
      </p:sp>
      <p:sp>
        <p:nvSpPr>
          <p:cNvPr id="25617" name="Text Box 44"/>
          <p:cNvSpPr txBox="1">
            <a:spLocks noChangeArrowheads="1"/>
          </p:cNvSpPr>
          <p:nvPr/>
        </p:nvSpPr>
        <p:spPr bwMode="auto">
          <a:xfrm>
            <a:off x="5581650" y="5205413"/>
            <a:ext cx="1223963" cy="925512"/>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800"/>
              <a:t>write for R-type and load</a:t>
            </a:r>
            <a:endParaRPr lang="en-AU" altLang="en-US" sz="1800"/>
          </a:p>
        </p:txBody>
      </p:sp>
      <p:sp>
        <p:nvSpPr>
          <p:cNvPr id="25618" name="Line 45"/>
          <p:cNvSpPr>
            <a:spLocks noChangeShapeType="1"/>
          </p:cNvSpPr>
          <p:nvPr/>
        </p:nvSpPr>
        <p:spPr bwMode="auto">
          <a:xfrm flipH="1" flipV="1">
            <a:off x="5005388" y="3548063"/>
            <a:ext cx="576262"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5619" name="Line 46"/>
          <p:cNvSpPr>
            <a:spLocks noChangeShapeType="1"/>
          </p:cNvSpPr>
          <p:nvPr/>
        </p:nvSpPr>
        <p:spPr bwMode="auto">
          <a:xfrm flipH="1" flipV="1">
            <a:off x="5292725" y="2540000"/>
            <a:ext cx="360363" cy="2592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5620" name="Text Box 47"/>
          <p:cNvSpPr txBox="1">
            <a:spLocks noChangeArrowheads="1"/>
          </p:cNvSpPr>
          <p:nvPr/>
        </p:nvSpPr>
        <p:spPr bwMode="auto">
          <a:xfrm>
            <a:off x="7308850" y="5205413"/>
            <a:ext cx="1439863" cy="650875"/>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800"/>
              <a:t>sign-extend and add</a:t>
            </a:r>
            <a:endParaRPr lang="en-AU" altLang="en-US" sz="1800"/>
          </a:p>
        </p:txBody>
      </p:sp>
      <p:sp>
        <p:nvSpPr>
          <p:cNvPr id="25621" name="Line 48"/>
          <p:cNvSpPr>
            <a:spLocks noChangeShapeType="1"/>
          </p:cNvSpPr>
          <p:nvPr/>
        </p:nvSpPr>
        <p:spPr bwMode="auto">
          <a:xfrm flipH="1" flipV="1">
            <a:off x="7453313" y="4556125"/>
            <a:ext cx="71437"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5622" name="Line 49"/>
          <p:cNvSpPr>
            <a:spLocks noChangeShapeType="1"/>
          </p:cNvSpPr>
          <p:nvPr/>
        </p:nvSpPr>
        <p:spPr bwMode="auto">
          <a:xfrm flipV="1">
            <a:off x="7597775" y="3548063"/>
            <a:ext cx="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506D8727-A8E0-4DD9-AC94-6F2ECDD14DC1}" type="slidenum">
              <a:rPr lang="en-AU" altLang="en-US" sz="1400"/>
              <a:pPr/>
              <a:t>25</a:t>
            </a:fld>
            <a:endParaRPr lang="en-AU" altLang="en-US" sz="1400"/>
          </a:p>
        </p:txBody>
      </p:sp>
      <p:pic>
        <p:nvPicPr>
          <p:cNvPr id="26627" name="Picture 5" descr="f04-1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4"/>
          <p:cNvSpPr>
            <a:spLocks noGrp="1" noChangeArrowheads="1"/>
          </p:cNvSpPr>
          <p:nvPr>
            <p:ph type="title"/>
          </p:nvPr>
        </p:nvSpPr>
        <p:spPr/>
        <p:txBody>
          <a:bodyPr/>
          <a:lstStyle/>
          <a:p>
            <a:pPr eaLnBrk="1" hangingPunct="1"/>
            <a:r>
              <a:rPr lang="en-AU" altLang="en-US"/>
              <a:t>Datapath With Control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E8D3EFCB-0DC8-4F76-A659-B92736A25B77}" type="slidenum">
              <a:rPr lang="en-AU" altLang="en-US" sz="1400"/>
              <a:pPr/>
              <a:t>26</a:t>
            </a:fld>
            <a:endParaRPr lang="en-AU" altLang="en-US" sz="1400"/>
          </a:p>
        </p:txBody>
      </p:sp>
      <p:pic>
        <p:nvPicPr>
          <p:cNvPr id="27651" name="Picture 6" descr="f04-1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4"/>
          <p:cNvSpPr>
            <a:spLocks noGrp="1" noChangeArrowheads="1"/>
          </p:cNvSpPr>
          <p:nvPr>
            <p:ph type="title"/>
          </p:nvPr>
        </p:nvSpPr>
        <p:spPr/>
        <p:txBody>
          <a:bodyPr/>
          <a:lstStyle/>
          <a:p>
            <a:pPr eaLnBrk="1" hangingPunct="1"/>
            <a:r>
              <a:rPr lang="en-AU" altLang="en-US"/>
              <a:t>R-Type Instruction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5C211DCD-712D-4193-8CA9-430A0C071105}" type="slidenum">
              <a:rPr lang="en-AU" altLang="en-US" sz="1400"/>
              <a:pPr/>
              <a:t>27</a:t>
            </a:fld>
            <a:endParaRPr lang="en-AU" altLang="en-US" sz="1400"/>
          </a:p>
        </p:txBody>
      </p:sp>
      <p:pic>
        <p:nvPicPr>
          <p:cNvPr id="28675" name="Picture 6" descr="f04-2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4"/>
          <p:cNvSpPr>
            <a:spLocks noGrp="1" noChangeArrowheads="1"/>
          </p:cNvSpPr>
          <p:nvPr>
            <p:ph type="title"/>
          </p:nvPr>
        </p:nvSpPr>
        <p:spPr/>
        <p:txBody>
          <a:bodyPr/>
          <a:lstStyle/>
          <a:p>
            <a:pPr eaLnBrk="1" hangingPunct="1"/>
            <a:r>
              <a:rPr lang="en-AU" altLang="en-US"/>
              <a:t>Load Instruction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1D126DF-0656-4485-9625-16061ED834E2}" type="slidenum">
              <a:rPr lang="en-AU" altLang="en-US" sz="1400"/>
              <a:pPr/>
              <a:t>28</a:t>
            </a:fld>
            <a:endParaRPr lang="en-AU" altLang="en-US" sz="1400"/>
          </a:p>
        </p:txBody>
      </p:sp>
      <p:pic>
        <p:nvPicPr>
          <p:cNvPr id="29699" name="Picture 6" descr="f04-2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4"/>
          <p:cNvSpPr>
            <a:spLocks noGrp="1" noChangeArrowheads="1"/>
          </p:cNvSpPr>
          <p:nvPr>
            <p:ph type="title"/>
          </p:nvPr>
        </p:nvSpPr>
        <p:spPr/>
        <p:txBody>
          <a:bodyPr/>
          <a:lstStyle/>
          <a:p>
            <a:pPr eaLnBrk="1" hangingPunct="1"/>
            <a:r>
              <a:rPr lang="en-AU" altLang="en-US"/>
              <a:t>Branch-on-Equal Instruction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8C87DF64-7FF6-4559-A2F0-4815E3D00F2D}" type="slidenum">
              <a:rPr lang="en-AU" altLang="en-US" sz="1400"/>
              <a:pPr/>
              <a:t>29</a:t>
            </a:fld>
            <a:endParaRPr lang="en-AU" altLang="en-US" sz="1400"/>
          </a:p>
        </p:txBody>
      </p:sp>
      <p:sp>
        <p:nvSpPr>
          <p:cNvPr id="30723" name="Rectangle 2"/>
          <p:cNvSpPr>
            <a:spLocks noGrp="1" noChangeArrowheads="1"/>
          </p:cNvSpPr>
          <p:nvPr>
            <p:ph type="title"/>
          </p:nvPr>
        </p:nvSpPr>
        <p:spPr/>
        <p:txBody>
          <a:bodyPr/>
          <a:lstStyle/>
          <a:p>
            <a:pPr eaLnBrk="1" hangingPunct="1"/>
            <a:r>
              <a:rPr lang="en-AU" altLang="en-US"/>
              <a:t>Implementing Jumps</a:t>
            </a:r>
          </a:p>
        </p:txBody>
      </p:sp>
      <p:sp>
        <p:nvSpPr>
          <p:cNvPr id="30724" name="Rectangle 3"/>
          <p:cNvSpPr>
            <a:spLocks noGrp="1" noChangeArrowheads="1"/>
          </p:cNvSpPr>
          <p:nvPr>
            <p:ph type="body" idx="1"/>
          </p:nvPr>
        </p:nvSpPr>
        <p:spPr>
          <a:xfrm>
            <a:off x="684213" y="2349500"/>
            <a:ext cx="8270875" cy="3887788"/>
          </a:xfrm>
        </p:spPr>
        <p:txBody>
          <a:bodyPr/>
          <a:lstStyle/>
          <a:p>
            <a:pPr eaLnBrk="1" hangingPunct="1"/>
            <a:r>
              <a:rPr lang="en-AU" altLang="en-US"/>
              <a:t>Jump uses word address</a:t>
            </a:r>
          </a:p>
          <a:p>
            <a:pPr eaLnBrk="1" hangingPunct="1"/>
            <a:r>
              <a:rPr lang="en-AU" altLang="en-US"/>
              <a:t>Update PC with concatenation of</a:t>
            </a:r>
          </a:p>
          <a:p>
            <a:pPr lvl="1" eaLnBrk="1" hangingPunct="1"/>
            <a:r>
              <a:rPr lang="en-AU" altLang="en-US"/>
              <a:t>Top 4 bits of old PC</a:t>
            </a:r>
          </a:p>
          <a:p>
            <a:pPr lvl="1" eaLnBrk="1" hangingPunct="1"/>
            <a:r>
              <a:rPr lang="en-AU" altLang="en-US"/>
              <a:t>26-bit jump address</a:t>
            </a:r>
          </a:p>
          <a:p>
            <a:pPr lvl="1" eaLnBrk="1" hangingPunct="1"/>
            <a:r>
              <a:rPr lang="en-AU" altLang="en-US"/>
              <a:t>00</a:t>
            </a:r>
          </a:p>
          <a:p>
            <a:pPr eaLnBrk="1" hangingPunct="1"/>
            <a:r>
              <a:rPr lang="en-AU" altLang="en-US"/>
              <a:t>Need an extra control signal decoded from opcode</a:t>
            </a:r>
          </a:p>
        </p:txBody>
      </p:sp>
      <p:grpSp>
        <p:nvGrpSpPr>
          <p:cNvPr id="30725" name="Group 14"/>
          <p:cNvGrpSpPr>
            <a:grpSpLocks/>
          </p:cNvGrpSpPr>
          <p:nvPr/>
        </p:nvGrpSpPr>
        <p:grpSpPr bwMode="auto">
          <a:xfrm>
            <a:off x="1835150" y="1412875"/>
            <a:ext cx="6913563" cy="773113"/>
            <a:chOff x="1156" y="890"/>
            <a:chExt cx="4355" cy="487"/>
          </a:xfrm>
        </p:grpSpPr>
        <p:sp>
          <p:nvSpPr>
            <p:cNvPr id="30727" name="Text Box 5"/>
            <p:cNvSpPr txBox="1">
              <a:spLocks noChangeArrowheads="1"/>
            </p:cNvSpPr>
            <p:nvPr/>
          </p:nvSpPr>
          <p:spPr bwMode="auto">
            <a:xfrm>
              <a:off x="1156" y="890"/>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2</a:t>
              </a:r>
              <a:endParaRPr lang="en-AU" altLang="en-US" sz="2000"/>
            </a:p>
          </p:txBody>
        </p:sp>
        <p:sp>
          <p:nvSpPr>
            <p:cNvPr id="30728" name="Text Box 8"/>
            <p:cNvSpPr txBox="1">
              <a:spLocks noChangeArrowheads="1"/>
            </p:cNvSpPr>
            <p:nvPr/>
          </p:nvSpPr>
          <p:spPr bwMode="auto">
            <a:xfrm>
              <a:off x="1973" y="890"/>
              <a:ext cx="353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2000"/>
                <a:t>address</a:t>
              </a:r>
              <a:endParaRPr lang="en-AU" altLang="en-US" sz="2000"/>
            </a:p>
          </p:txBody>
        </p:sp>
        <p:sp>
          <p:nvSpPr>
            <p:cNvPr id="30729" name="Text Box 9"/>
            <p:cNvSpPr txBox="1">
              <a:spLocks noChangeArrowheads="1"/>
            </p:cNvSpPr>
            <p:nvPr/>
          </p:nvSpPr>
          <p:spPr bwMode="auto">
            <a:xfrm>
              <a:off x="1332" y="1165"/>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31:26</a:t>
              </a:r>
              <a:endParaRPr lang="en-AU" altLang="en-US"/>
            </a:p>
          </p:txBody>
        </p:sp>
        <p:sp>
          <p:nvSpPr>
            <p:cNvPr id="30730" name="Text Box 12"/>
            <p:cNvSpPr txBox="1">
              <a:spLocks noChangeArrowheads="1"/>
            </p:cNvSpPr>
            <p:nvPr/>
          </p:nvSpPr>
          <p:spPr bwMode="auto">
            <a:xfrm>
              <a:off x="3560" y="116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25:0</a:t>
              </a:r>
              <a:endParaRPr lang="en-AU" altLang="en-US"/>
            </a:p>
          </p:txBody>
        </p:sp>
      </p:grpSp>
      <p:sp>
        <p:nvSpPr>
          <p:cNvPr id="30726" name="Text Box 13"/>
          <p:cNvSpPr txBox="1">
            <a:spLocks noChangeArrowheads="1"/>
          </p:cNvSpPr>
          <p:nvPr/>
        </p:nvSpPr>
        <p:spPr bwMode="auto">
          <a:xfrm>
            <a:off x="811213" y="1489075"/>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Jump</a:t>
            </a:r>
            <a:endParaRPr lang="en-AU" altLang="en-US"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EF92F3EC-6ECA-444A-8222-D6E441EA0DB0}" type="slidenum">
              <a:rPr lang="en-AU" altLang="en-US" sz="1400"/>
              <a:pPr/>
              <a:t>3</a:t>
            </a:fld>
            <a:endParaRPr lang="en-AU" altLang="en-US" sz="1400"/>
          </a:p>
        </p:txBody>
      </p:sp>
      <p:sp>
        <p:nvSpPr>
          <p:cNvPr id="4099" name="Rectangle 2"/>
          <p:cNvSpPr>
            <a:spLocks noGrp="1" noChangeArrowheads="1"/>
          </p:cNvSpPr>
          <p:nvPr>
            <p:ph type="title"/>
          </p:nvPr>
        </p:nvSpPr>
        <p:spPr/>
        <p:txBody>
          <a:bodyPr/>
          <a:lstStyle/>
          <a:p>
            <a:pPr eaLnBrk="1" hangingPunct="1"/>
            <a:r>
              <a:rPr lang="en-US" altLang="en-US"/>
              <a:t>Introduction</a:t>
            </a:r>
            <a:endParaRPr lang="en-AU" altLang="en-US"/>
          </a:p>
        </p:txBody>
      </p:sp>
      <p:sp>
        <p:nvSpPr>
          <p:cNvPr id="4100" name="Rectangle 3"/>
          <p:cNvSpPr>
            <a:spLocks noGrp="1" noChangeArrowheads="1"/>
          </p:cNvSpPr>
          <p:nvPr>
            <p:ph type="body" idx="1"/>
          </p:nvPr>
        </p:nvSpPr>
        <p:spPr/>
        <p:txBody>
          <a:bodyPr/>
          <a:lstStyle/>
          <a:p>
            <a:pPr eaLnBrk="1" hangingPunct="1">
              <a:lnSpc>
                <a:spcPct val="90000"/>
              </a:lnSpc>
            </a:pPr>
            <a:r>
              <a:rPr lang="en-US" altLang="en-US" sz="2800" dirty="0"/>
              <a:t>CPU performance factors</a:t>
            </a:r>
          </a:p>
          <a:p>
            <a:pPr lvl="1" eaLnBrk="1" hangingPunct="1">
              <a:lnSpc>
                <a:spcPct val="90000"/>
              </a:lnSpc>
            </a:pPr>
            <a:r>
              <a:rPr lang="en-US" altLang="en-US" sz="2400" dirty="0"/>
              <a:t>Instruction count</a:t>
            </a:r>
          </a:p>
          <a:p>
            <a:pPr lvl="2" eaLnBrk="1" hangingPunct="1">
              <a:lnSpc>
                <a:spcPct val="90000"/>
              </a:lnSpc>
            </a:pPr>
            <a:r>
              <a:rPr lang="en-US" altLang="en-US" sz="2000" dirty="0"/>
              <a:t>Determined by ISA and compiler</a:t>
            </a:r>
          </a:p>
          <a:p>
            <a:pPr lvl="1" eaLnBrk="1" hangingPunct="1">
              <a:lnSpc>
                <a:spcPct val="90000"/>
              </a:lnSpc>
            </a:pPr>
            <a:r>
              <a:rPr lang="en-US" altLang="en-US" sz="2400" dirty="0"/>
              <a:t>CPI and Cycle time</a:t>
            </a:r>
          </a:p>
          <a:p>
            <a:pPr lvl="2" eaLnBrk="1" hangingPunct="1">
              <a:lnSpc>
                <a:spcPct val="90000"/>
              </a:lnSpc>
            </a:pPr>
            <a:r>
              <a:rPr lang="en-US" altLang="en-US" sz="2000" dirty="0"/>
              <a:t>Determined by CPU hardware</a:t>
            </a:r>
          </a:p>
          <a:p>
            <a:pPr eaLnBrk="1" hangingPunct="1">
              <a:lnSpc>
                <a:spcPct val="90000"/>
              </a:lnSpc>
            </a:pPr>
            <a:r>
              <a:rPr lang="en-US" altLang="en-US" sz="2800" dirty="0"/>
              <a:t>We will examine two MIPS implementations</a:t>
            </a:r>
          </a:p>
          <a:p>
            <a:pPr lvl="1" eaLnBrk="1" hangingPunct="1">
              <a:lnSpc>
                <a:spcPct val="90000"/>
              </a:lnSpc>
            </a:pPr>
            <a:r>
              <a:rPr lang="en-US" altLang="en-US" sz="2400" dirty="0"/>
              <a:t>A simplified version</a:t>
            </a:r>
          </a:p>
          <a:p>
            <a:pPr lvl="1" eaLnBrk="1" hangingPunct="1">
              <a:lnSpc>
                <a:spcPct val="90000"/>
              </a:lnSpc>
            </a:pPr>
            <a:r>
              <a:rPr lang="en-US" altLang="en-US" sz="2400" dirty="0"/>
              <a:t>A more realistic pipelined version</a:t>
            </a:r>
          </a:p>
          <a:p>
            <a:pPr eaLnBrk="1" hangingPunct="1">
              <a:lnSpc>
                <a:spcPct val="90000"/>
              </a:lnSpc>
            </a:pPr>
            <a:r>
              <a:rPr lang="en-US" altLang="en-US" sz="2800" dirty="0"/>
              <a:t>Simple subset, shows most aspects</a:t>
            </a:r>
          </a:p>
          <a:p>
            <a:pPr lvl="1" eaLnBrk="1" hangingPunct="1">
              <a:lnSpc>
                <a:spcPct val="90000"/>
              </a:lnSpc>
            </a:pPr>
            <a:r>
              <a:rPr lang="en-US" altLang="en-US" sz="2400" dirty="0"/>
              <a:t>Memory reference: </a:t>
            </a:r>
            <a:r>
              <a:rPr lang="en-US" altLang="en-US" sz="2400" dirty="0" err="1">
                <a:latin typeface="Lucida Console" panose="020B0609040504020204" pitchFamily="49" charset="0"/>
              </a:rPr>
              <a:t>lw</a:t>
            </a:r>
            <a:r>
              <a:rPr lang="en-US" altLang="en-US" sz="2400" dirty="0"/>
              <a:t>, </a:t>
            </a:r>
            <a:r>
              <a:rPr lang="en-US" altLang="en-US" sz="2400" dirty="0" err="1">
                <a:latin typeface="Lucida Console" panose="020B0609040504020204" pitchFamily="49" charset="0"/>
              </a:rPr>
              <a:t>sw</a:t>
            </a:r>
            <a:endParaRPr lang="en-US" altLang="en-US" sz="2400" dirty="0">
              <a:latin typeface="Lucida Console" panose="020B0609040504020204" pitchFamily="49" charset="0"/>
            </a:endParaRPr>
          </a:p>
          <a:p>
            <a:pPr lvl="1" eaLnBrk="1" hangingPunct="1">
              <a:lnSpc>
                <a:spcPct val="90000"/>
              </a:lnSpc>
            </a:pPr>
            <a:r>
              <a:rPr lang="en-US" altLang="en-US" sz="2400" dirty="0"/>
              <a:t>Arithmetic/logical: </a:t>
            </a:r>
            <a:r>
              <a:rPr lang="en-US" altLang="en-US" sz="2400" dirty="0">
                <a:latin typeface="Lucida Console" panose="020B0609040504020204" pitchFamily="49" charset="0"/>
              </a:rPr>
              <a:t>add</a:t>
            </a:r>
            <a:r>
              <a:rPr lang="en-US" altLang="en-US" sz="2400" dirty="0"/>
              <a:t>, </a:t>
            </a:r>
            <a:r>
              <a:rPr lang="en-US" altLang="en-US" sz="2400" dirty="0">
                <a:latin typeface="Lucida Console" panose="020B0609040504020204" pitchFamily="49" charset="0"/>
              </a:rPr>
              <a:t>sub</a:t>
            </a:r>
            <a:r>
              <a:rPr lang="en-US" altLang="en-US" sz="2400" dirty="0"/>
              <a:t>, </a:t>
            </a:r>
            <a:r>
              <a:rPr lang="en-US" altLang="en-US" sz="2400" dirty="0">
                <a:latin typeface="Lucida Console" panose="020B0609040504020204" pitchFamily="49" charset="0"/>
              </a:rPr>
              <a:t>and</a:t>
            </a:r>
            <a:r>
              <a:rPr lang="en-US" altLang="en-US" sz="2400" dirty="0"/>
              <a:t>, </a:t>
            </a:r>
            <a:r>
              <a:rPr lang="en-US" altLang="en-US" sz="2400" dirty="0">
                <a:latin typeface="Lucida Console" panose="020B0609040504020204" pitchFamily="49" charset="0"/>
              </a:rPr>
              <a:t>or</a:t>
            </a:r>
            <a:r>
              <a:rPr lang="en-US" altLang="en-US" sz="2400" dirty="0"/>
              <a:t>, </a:t>
            </a:r>
            <a:r>
              <a:rPr lang="en-US" altLang="en-US" sz="2400" dirty="0" err="1">
                <a:latin typeface="Lucida Console" panose="020B0609040504020204" pitchFamily="49" charset="0"/>
              </a:rPr>
              <a:t>slt</a:t>
            </a:r>
            <a:endParaRPr lang="en-US" altLang="en-US" sz="2400" dirty="0">
              <a:latin typeface="Lucida Console" panose="020B0609040504020204" pitchFamily="49" charset="0"/>
            </a:endParaRPr>
          </a:p>
          <a:p>
            <a:pPr lvl="1" eaLnBrk="1" hangingPunct="1">
              <a:lnSpc>
                <a:spcPct val="90000"/>
              </a:lnSpc>
            </a:pPr>
            <a:r>
              <a:rPr lang="en-US" altLang="en-US" sz="2400" dirty="0"/>
              <a:t>Control transfer: </a:t>
            </a:r>
            <a:r>
              <a:rPr lang="en-US" altLang="en-US" sz="2400" dirty="0" err="1">
                <a:latin typeface="Lucida Console" panose="020B0609040504020204" pitchFamily="49" charset="0"/>
              </a:rPr>
              <a:t>beq</a:t>
            </a:r>
            <a:r>
              <a:rPr lang="en-US" altLang="en-US" sz="2400" dirty="0"/>
              <a:t>, </a:t>
            </a:r>
            <a:r>
              <a:rPr lang="en-US" altLang="en-US" sz="2400" dirty="0">
                <a:latin typeface="Lucida Console" panose="020B0609040504020204" pitchFamily="49" charset="0"/>
              </a:rPr>
              <a:t>j</a:t>
            </a:r>
          </a:p>
        </p:txBody>
      </p:sp>
      <p:sp>
        <p:nvSpPr>
          <p:cNvPr id="4101" name="Text Box 4"/>
          <p:cNvSpPr txBox="1">
            <a:spLocks noChangeArrowheads="1"/>
          </p:cNvSpPr>
          <p:nvPr/>
        </p:nvSpPr>
        <p:spPr bwMode="auto">
          <a:xfrm rot="5400000">
            <a:off x="8017669" y="759619"/>
            <a:ext cx="1885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§4.1 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8763E8D1-50C8-4E84-8AC9-D5484896800D}" type="slidenum">
              <a:rPr lang="en-AU" altLang="en-US" sz="1400"/>
              <a:pPr/>
              <a:t>30</a:t>
            </a:fld>
            <a:endParaRPr lang="en-AU" altLang="en-US" sz="1400"/>
          </a:p>
        </p:txBody>
      </p:sp>
      <p:pic>
        <p:nvPicPr>
          <p:cNvPr id="31747" name="Picture 6" descr="f04-24-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196975"/>
            <a:ext cx="6680200"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4"/>
          <p:cNvSpPr>
            <a:spLocks noGrp="1" noChangeArrowheads="1"/>
          </p:cNvSpPr>
          <p:nvPr>
            <p:ph type="title"/>
          </p:nvPr>
        </p:nvSpPr>
        <p:spPr/>
        <p:txBody>
          <a:bodyPr/>
          <a:lstStyle/>
          <a:p>
            <a:pPr eaLnBrk="1" hangingPunct="1"/>
            <a:r>
              <a:rPr lang="en-AU" altLang="en-US"/>
              <a:t>Datapath With Jumps Added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D573CB83-7AF5-4E06-A705-091F9E9D2DFB}" type="slidenum">
              <a:rPr lang="en-AU" altLang="en-US" sz="1400"/>
              <a:pPr/>
              <a:t>31</a:t>
            </a:fld>
            <a:endParaRPr lang="en-AU" altLang="en-US" sz="1400"/>
          </a:p>
        </p:txBody>
      </p:sp>
      <p:sp>
        <p:nvSpPr>
          <p:cNvPr id="32771" name="Rectangle 2"/>
          <p:cNvSpPr>
            <a:spLocks noGrp="1" noChangeArrowheads="1"/>
          </p:cNvSpPr>
          <p:nvPr>
            <p:ph type="title"/>
          </p:nvPr>
        </p:nvSpPr>
        <p:spPr>
          <a:noFill/>
        </p:spPr>
        <p:txBody>
          <a:bodyPr/>
          <a:lstStyle/>
          <a:p>
            <a:pPr eaLnBrk="1" hangingPunct="1"/>
            <a:r>
              <a:rPr lang="en-US" altLang="en-US"/>
              <a:t>Performance Issues</a:t>
            </a:r>
            <a:endParaRPr lang="en-AU" altLang="en-US"/>
          </a:p>
        </p:txBody>
      </p:sp>
      <p:sp>
        <p:nvSpPr>
          <p:cNvPr id="32772" name="Rectangle 3"/>
          <p:cNvSpPr>
            <a:spLocks noGrp="1" noChangeArrowheads="1"/>
          </p:cNvSpPr>
          <p:nvPr>
            <p:ph type="body" idx="1"/>
          </p:nvPr>
        </p:nvSpPr>
        <p:spPr>
          <a:noFill/>
        </p:spPr>
        <p:txBody>
          <a:bodyPr/>
          <a:lstStyle/>
          <a:p>
            <a:pPr eaLnBrk="1" hangingPunct="1"/>
            <a:r>
              <a:rPr lang="en-US" altLang="en-US"/>
              <a:t>Longest delay determines clock period</a:t>
            </a:r>
          </a:p>
          <a:p>
            <a:pPr lvl="1" eaLnBrk="1" hangingPunct="1"/>
            <a:r>
              <a:rPr lang="en-US" altLang="en-US"/>
              <a:t>Critical path: load instruction</a:t>
            </a:r>
          </a:p>
          <a:p>
            <a:pPr lvl="1" eaLnBrk="1" hangingPunct="1"/>
            <a:r>
              <a:rPr lang="en-US" altLang="en-US"/>
              <a:t>Instruction memory </a:t>
            </a:r>
            <a:r>
              <a:rPr lang="en-US" altLang="en-US">
                <a:sym typeface="Symbol" panose="05050102010706020507" pitchFamily="18" charset="2"/>
              </a:rPr>
              <a:t></a:t>
            </a:r>
            <a:r>
              <a:rPr lang="en-US" altLang="en-US"/>
              <a:t> register file </a:t>
            </a:r>
            <a:r>
              <a:rPr lang="en-US" altLang="en-US">
                <a:sym typeface="Symbol" panose="05050102010706020507" pitchFamily="18" charset="2"/>
              </a:rPr>
              <a:t></a:t>
            </a:r>
            <a:r>
              <a:rPr lang="en-US" altLang="en-US"/>
              <a:t> ALU </a:t>
            </a:r>
            <a:r>
              <a:rPr lang="en-US" altLang="en-US">
                <a:sym typeface="Symbol" panose="05050102010706020507" pitchFamily="18" charset="2"/>
              </a:rPr>
              <a:t></a:t>
            </a:r>
            <a:r>
              <a:rPr lang="en-US" altLang="en-US"/>
              <a:t> data memory </a:t>
            </a:r>
            <a:r>
              <a:rPr lang="en-US" altLang="en-US">
                <a:sym typeface="Symbol" panose="05050102010706020507" pitchFamily="18" charset="2"/>
              </a:rPr>
              <a:t></a:t>
            </a:r>
            <a:r>
              <a:rPr lang="en-US" altLang="en-US"/>
              <a:t> register file</a:t>
            </a:r>
          </a:p>
          <a:p>
            <a:pPr eaLnBrk="1" hangingPunct="1"/>
            <a:r>
              <a:rPr lang="en-US" altLang="en-US"/>
              <a:t>Not feasible to vary period for different instructions</a:t>
            </a:r>
          </a:p>
          <a:p>
            <a:pPr eaLnBrk="1" hangingPunct="1"/>
            <a:r>
              <a:rPr lang="en-US" altLang="en-US"/>
              <a:t>Violates design principle</a:t>
            </a:r>
          </a:p>
          <a:p>
            <a:pPr lvl="1" eaLnBrk="1" hangingPunct="1"/>
            <a:r>
              <a:rPr lang="en-US" altLang="en-US"/>
              <a:t>Making the common case fast</a:t>
            </a:r>
          </a:p>
          <a:p>
            <a:pPr eaLnBrk="1" hangingPunct="1"/>
            <a:r>
              <a:rPr lang="en-US" altLang="en-US"/>
              <a:t>We will improve performance by pipelining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453287E8-BB0B-4A78-B60C-60BDC3EAA9DE}" type="slidenum">
              <a:rPr lang="en-AU" altLang="en-US" sz="1400"/>
              <a:pPr/>
              <a:t>32</a:t>
            </a:fld>
            <a:endParaRPr lang="en-AU" altLang="en-US" sz="1400"/>
          </a:p>
        </p:txBody>
      </p:sp>
      <p:pic>
        <p:nvPicPr>
          <p:cNvPr id="33795" name="Picture 8" descr="f04-2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420938"/>
            <a:ext cx="4484687"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p:cNvSpPr>
            <a:spLocks noGrp="1" noChangeArrowheads="1"/>
          </p:cNvSpPr>
          <p:nvPr>
            <p:ph type="title"/>
          </p:nvPr>
        </p:nvSpPr>
        <p:spPr/>
        <p:txBody>
          <a:bodyPr/>
          <a:lstStyle/>
          <a:p>
            <a:pPr eaLnBrk="1" hangingPunct="1"/>
            <a:r>
              <a:rPr lang="en-US" altLang="en-US"/>
              <a:t>Pipelining Analogy</a:t>
            </a:r>
            <a:endParaRPr lang="en-AU" altLang="en-US"/>
          </a:p>
        </p:txBody>
      </p:sp>
      <p:sp>
        <p:nvSpPr>
          <p:cNvPr id="33797" name="Rectangle 3"/>
          <p:cNvSpPr>
            <a:spLocks noGrp="1" noChangeArrowheads="1"/>
          </p:cNvSpPr>
          <p:nvPr>
            <p:ph type="body" idx="1"/>
          </p:nvPr>
        </p:nvSpPr>
        <p:spPr>
          <a:xfrm>
            <a:off x="684213" y="1125538"/>
            <a:ext cx="8270875" cy="1228725"/>
          </a:xfrm>
        </p:spPr>
        <p:txBody>
          <a:bodyPr/>
          <a:lstStyle/>
          <a:p>
            <a:pPr eaLnBrk="1" hangingPunct="1"/>
            <a:r>
              <a:rPr lang="en-US" altLang="en-US"/>
              <a:t>Pipelined laundry: overlapping execution</a:t>
            </a:r>
          </a:p>
          <a:p>
            <a:pPr lvl="1" eaLnBrk="1" hangingPunct="1"/>
            <a:r>
              <a:rPr lang="en-US" altLang="en-US"/>
              <a:t>Parallelism improves performance</a:t>
            </a:r>
          </a:p>
        </p:txBody>
      </p:sp>
      <p:sp>
        <p:nvSpPr>
          <p:cNvPr id="33798" name="Text Box 4"/>
          <p:cNvSpPr txBox="1">
            <a:spLocks noChangeArrowheads="1"/>
          </p:cNvSpPr>
          <p:nvPr/>
        </p:nvSpPr>
        <p:spPr bwMode="auto">
          <a:xfrm rot="5400000">
            <a:off x="7312819" y="1464469"/>
            <a:ext cx="32956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§4.5 An Overview of Pipelining</a:t>
            </a:r>
          </a:p>
        </p:txBody>
      </p:sp>
      <p:sp>
        <p:nvSpPr>
          <p:cNvPr id="33799" name="Rectangle 6"/>
          <p:cNvSpPr>
            <a:spLocks noChangeArrowheads="1"/>
          </p:cNvSpPr>
          <p:nvPr/>
        </p:nvSpPr>
        <p:spPr bwMode="auto">
          <a:xfrm>
            <a:off x="5292725" y="2708275"/>
            <a:ext cx="37353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spcBef>
                <a:spcPct val="20000"/>
              </a:spcBef>
              <a:buClr>
                <a:schemeClr val="folHlink"/>
              </a:buClr>
              <a:buSzPct val="60000"/>
              <a:buFont typeface="Wingdings" panose="05000000000000000000" pitchFamily="2" charset="2"/>
              <a:buChar char="n"/>
            </a:pPr>
            <a:r>
              <a:rPr lang="en-US" altLang="en-US" sz="2800"/>
              <a:t>Four loads:</a:t>
            </a:r>
          </a:p>
          <a:p>
            <a:pPr lvl="1" algn="l" eaLnBrk="1" hangingPunct="1">
              <a:spcBef>
                <a:spcPct val="20000"/>
              </a:spcBef>
              <a:buClr>
                <a:schemeClr val="hlink"/>
              </a:buClr>
              <a:buSzPct val="55000"/>
              <a:buFont typeface="Wingdings" panose="05000000000000000000" pitchFamily="2" charset="2"/>
              <a:buChar char="n"/>
            </a:pPr>
            <a:r>
              <a:rPr lang="en-US" altLang="en-US" sz="2400"/>
              <a:t>Speedup</a:t>
            </a:r>
            <a:br>
              <a:rPr lang="en-US" altLang="en-US" sz="2400"/>
            </a:br>
            <a:r>
              <a:rPr lang="en-US" altLang="en-US" sz="2400"/>
              <a:t>= 8/3.5 = 2.3</a:t>
            </a:r>
          </a:p>
          <a:p>
            <a:pPr algn="l" eaLnBrk="1" hangingPunct="1">
              <a:spcBef>
                <a:spcPct val="20000"/>
              </a:spcBef>
              <a:buClr>
                <a:schemeClr val="folHlink"/>
              </a:buClr>
              <a:buSzPct val="60000"/>
              <a:buFont typeface="Wingdings" panose="05000000000000000000" pitchFamily="2" charset="2"/>
              <a:buChar char="n"/>
            </a:pPr>
            <a:r>
              <a:rPr lang="en-US" altLang="en-US" sz="2800"/>
              <a:t>Non-stop:</a:t>
            </a:r>
          </a:p>
          <a:p>
            <a:pPr lvl="1" algn="l" eaLnBrk="1" hangingPunct="1">
              <a:spcBef>
                <a:spcPct val="20000"/>
              </a:spcBef>
              <a:buClr>
                <a:schemeClr val="hlink"/>
              </a:buClr>
              <a:buSzPct val="55000"/>
              <a:buFont typeface="Wingdings" panose="05000000000000000000" pitchFamily="2" charset="2"/>
              <a:buChar char="n"/>
            </a:pPr>
            <a:r>
              <a:rPr lang="en-US" altLang="en-US" sz="2400"/>
              <a:t>Speedup</a:t>
            </a:r>
            <a:br>
              <a:rPr lang="en-US" altLang="en-US" sz="2400"/>
            </a:br>
            <a:r>
              <a:rPr lang="en-US" altLang="en-US" sz="2400"/>
              <a:t>= 2n/0.5n + 1.5 ≈ 4</a:t>
            </a:r>
            <a:br>
              <a:rPr lang="en-US" altLang="en-US" sz="2400"/>
            </a:br>
            <a:r>
              <a:rPr lang="en-US" altLang="en-US" sz="2400"/>
              <a:t>= number of stages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X86 Pipeline</a:t>
            </a:r>
          </a:p>
        </p:txBody>
      </p:sp>
      <p:sp>
        <p:nvSpPr>
          <p:cNvPr id="3" name="Content Placeholder 2"/>
          <p:cNvSpPr>
            <a:spLocks noGrp="1"/>
          </p:cNvSpPr>
          <p:nvPr>
            <p:ph idx="1"/>
          </p:nvPr>
        </p:nvSpPr>
        <p:spPr/>
        <p:txBody>
          <a:bodyPr/>
          <a:lstStyle/>
          <a:p>
            <a:r>
              <a:rPr lang="en-CA" dirty="0"/>
              <a:t>The original 8086 was a 4 step pipeline which we’ll talk about shortly – fetch, decode, execute, write</a:t>
            </a:r>
          </a:p>
          <a:p>
            <a:r>
              <a:rPr lang="en-CA" dirty="0"/>
              <a:t>Conceptually pretty much all steps do just those four, but expand them </a:t>
            </a:r>
          </a:p>
          <a:p>
            <a:r>
              <a:rPr lang="en-CA" dirty="0"/>
              <a:t>As time has gone on Intel has gone to a deep pipeline and superscalar – meaning multiple steps at once.</a:t>
            </a:r>
          </a:p>
          <a:p>
            <a:r>
              <a:rPr lang="en-CA" dirty="0"/>
              <a:t>New processors have about 30 stages.  </a:t>
            </a:r>
          </a:p>
        </p:txBody>
      </p:sp>
      <p:sp>
        <p:nvSpPr>
          <p:cNvPr id="4" name="Footer Placeholder 3"/>
          <p:cNvSpPr>
            <a:spLocks noGrp="1"/>
          </p:cNvSpPr>
          <p:nvPr>
            <p:ph type="ftr" sz="quarter" idx="10"/>
          </p:nvPr>
        </p:nvSpPr>
        <p:spPr/>
        <p:txBody>
          <a:bodyPr/>
          <a:lstStyle/>
          <a:p>
            <a:r>
              <a:rPr lang="en-AU" altLang="en-US"/>
              <a:t>Chapter 4 — The Processor — </a:t>
            </a:r>
            <a:fld id="{6A8B49D3-3C70-4BCC-B36E-6D5F977D9FC8}" type="slidenum">
              <a:rPr lang="en-AU" altLang="en-US" smtClean="0"/>
              <a:pPr/>
              <a:t>33</a:t>
            </a:fld>
            <a:endParaRPr lang="en-AU" altLang="en-US"/>
          </a:p>
        </p:txBody>
      </p:sp>
    </p:spTree>
    <p:extLst>
      <p:ext uri="{BB962C8B-B14F-4D97-AF65-F5344CB8AC3E}">
        <p14:creationId xmlns:p14="http://schemas.microsoft.com/office/powerpoint/2010/main" val="20129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sp>
        <p:nvSpPr>
          <p:cNvPr id="4" name="Footer Placeholder 3"/>
          <p:cNvSpPr>
            <a:spLocks noGrp="1"/>
          </p:cNvSpPr>
          <p:nvPr>
            <p:ph type="ftr" sz="quarter" idx="10"/>
          </p:nvPr>
        </p:nvSpPr>
        <p:spPr/>
        <p:txBody>
          <a:bodyPr/>
          <a:lstStyle/>
          <a:p>
            <a:r>
              <a:rPr lang="en-AU" altLang="en-US"/>
              <a:t>Chapter 4 — The Processor — </a:t>
            </a:r>
            <a:fld id="{6A8B49D3-3C70-4BCC-B36E-6D5F977D9FC8}" type="slidenum">
              <a:rPr lang="en-AU" altLang="en-US" smtClean="0"/>
              <a:pPr/>
              <a:t>34</a:t>
            </a:fld>
            <a:endParaRPr lang="en-AU" altLang="en-US"/>
          </a:p>
        </p:txBody>
      </p:sp>
      <p:pic>
        <p:nvPicPr>
          <p:cNvPr id="288770" name="Picture 2" descr="Attached Image: pipeline_48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576" y="1196752"/>
            <a:ext cx="3024336" cy="2001398"/>
          </a:xfrm>
          <a:prstGeom prst="rect">
            <a:avLst/>
          </a:prstGeom>
          <a:noFill/>
          <a:extLst>
            <a:ext uri="{909E8E84-426E-40DD-AFC4-6F175D3DCCD1}">
              <a14:hiddenFill xmlns:a14="http://schemas.microsoft.com/office/drawing/2010/main">
                <a:solidFill>
                  <a:srgbClr val="FFFFFF"/>
                </a:solidFill>
              </a14:hiddenFill>
            </a:ext>
          </a:extLst>
        </p:spPr>
      </p:pic>
      <p:pic>
        <p:nvPicPr>
          <p:cNvPr id="288772" name="Picture 4" descr="Attached Image: pipeline_58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645023"/>
            <a:ext cx="4464496" cy="215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310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4" name="Footer Placeholder 3"/>
          <p:cNvSpPr>
            <a:spLocks noGrp="1"/>
          </p:cNvSpPr>
          <p:nvPr>
            <p:ph type="ftr" sz="quarter" idx="10"/>
          </p:nvPr>
        </p:nvSpPr>
        <p:spPr/>
        <p:txBody>
          <a:bodyPr/>
          <a:lstStyle/>
          <a:p>
            <a:r>
              <a:rPr lang="en-AU" altLang="en-US"/>
              <a:t>Chapter 4 — The Processor — </a:t>
            </a:r>
            <a:fld id="{6A8B49D3-3C70-4BCC-B36E-6D5F977D9FC8}" type="slidenum">
              <a:rPr lang="en-AU" altLang="en-US" smtClean="0"/>
              <a:pPr/>
              <a:t>35</a:t>
            </a:fld>
            <a:endParaRPr lang="en-AU" altLang="en-US"/>
          </a:p>
        </p:txBody>
      </p:sp>
      <p:pic>
        <p:nvPicPr>
          <p:cNvPr id="301058" name="Picture 2" descr="Attached Image: pipeline_OOO.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4305" y="1137883"/>
            <a:ext cx="4410691" cy="5087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826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99C3AA25-8676-4435-9A36-2736BA4D72C4}" type="slidenum">
              <a:rPr lang="en-AU" altLang="en-US" sz="1400"/>
              <a:pPr/>
              <a:t>36</a:t>
            </a:fld>
            <a:endParaRPr lang="en-AU" altLang="en-US" sz="1400"/>
          </a:p>
        </p:txBody>
      </p:sp>
      <p:sp>
        <p:nvSpPr>
          <p:cNvPr id="34819" name="Rectangle 2"/>
          <p:cNvSpPr>
            <a:spLocks noGrp="1" noChangeArrowheads="1"/>
          </p:cNvSpPr>
          <p:nvPr>
            <p:ph type="title"/>
          </p:nvPr>
        </p:nvSpPr>
        <p:spPr/>
        <p:txBody>
          <a:bodyPr/>
          <a:lstStyle/>
          <a:p>
            <a:pPr eaLnBrk="1" hangingPunct="1"/>
            <a:r>
              <a:rPr lang="en-US" altLang="en-US"/>
              <a:t>MIPS Pipeline</a:t>
            </a:r>
            <a:endParaRPr lang="en-AU" altLang="en-US"/>
          </a:p>
        </p:txBody>
      </p:sp>
      <p:sp>
        <p:nvSpPr>
          <p:cNvPr id="34820" name="Rectangle 3"/>
          <p:cNvSpPr>
            <a:spLocks noGrp="1" noChangeArrowheads="1"/>
          </p:cNvSpPr>
          <p:nvPr>
            <p:ph type="body" idx="1"/>
          </p:nvPr>
        </p:nvSpPr>
        <p:spPr/>
        <p:txBody>
          <a:bodyPr/>
          <a:lstStyle/>
          <a:p>
            <a:pPr marL="609600" indent="-609600" eaLnBrk="1" hangingPunct="1"/>
            <a:r>
              <a:rPr lang="en-US" altLang="en-US"/>
              <a:t>Five stages, one step per stage</a:t>
            </a:r>
          </a:p>
          <a:p>
            <a:pPr marL="990600" lvl="1" indent="-533400" eaLnBrk="1" hangingPunct="1">
              <a:buSzTx/>
              <a:buFont typeface="Wingdings" panose="05000000000000000000" pitchFamily="2" charset="2"/>
              <a:buAutoNum type="arabicPeriod"/>
            </a:pPr>
            <a:r>
              <a:rPr lang="en-US" altLang="en-US"/>
              <a:t>IF: Instruction fetch from memory</a:t>
            </a:r>
          </a:p>
          <a:p>
            <a:pPr marL="990600" lvl="1" indent="-533400" eaLnBrk="1" hangingPunct="1">
              <a:buSzTx/>
              <a:buFont typeface="Wingdings" panose="05000000000000000000" pitchFamily="2" charset="2"/>
              <a:buAutoNum type="arabicPeriod"/>
            </a:pPr>
            <a:r>
              <a:rPr lang="en-US" altLang="en-US"/>
              <a:t>ID: Instruction decode &amp; register read</a:t>
            </a:r>
          </a:p>
          <a:p>
            <a:pPr marL="990600" lvl="1" indent="-533400" eaLnBrk="1" hangingPunct="1">
              <a:buSzTx/>
              <a:buFont typeface="Wingdings" panose="05000000000000000000" pitchFamily="2" charset="2"/>
              <a:buAutoNum type="arabicPeriod"/>
            </a:pPr>
            <a:r>
              <a:rPr lang="en-US" altLang="en-US"/>
              <a:t>EX: Execute operation or calculate address</a:t>
            </a:r>
          </a:p>
          <a:p>
            <a:pPr marL="990600" lvl="1" indent="-533400" eaLnBrk="1" hangingPunct="1">
              <a:buSzTx/>
              <a:buFont typeface="Wingdings" panose="05000000000000000000" pitchFamily="2" charset="2"/>
              <a:buAutoNum type="arabicPeriod"/>
            </a:pPr>
            <a:r>
              <a:rPr lang="en-US" altLang="en-US"/>
              <a:t>MEM: Access memory operand</a:t>
            </a:r>
          </a:p>
          <a:p>
            <a:pPr marL="990600" lvl="1" indent="-533400" eaLnBrk="1" hangingPunct="1">
              <a:buSzTx/>
              <a:buFont typeface="Wingdings" panose="05000000000000000000" pitchFamily="2" charset="2"/>
              <a:buAutoNum type="arabicPeriod"/>
            </a:pPr>
            <a:r>
              <a:rPr lang="en-US" altLang="en-US"/>
              <a:t>WB: Write result back to register</a:t>
            </a:r>
            <a:endParaRPr lang="en-AU"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9F3A58DA-B4B3-4AA2-9135-205C7DC7A0F4}" type="slidenum">
              <a:rPr lang="en-AU" altLang="en-US" sz="1400"/>
              <a:pPr/>
              <a:t>37</a:t>
            </a:fld>
            <a:endParaRPr lang="en-AU" altLang="en-US" sz="1400"/>
          </a:p>
        </p:txBody>
      </p:sp>
      <p:sp>
        <p:nvSpPr>
          <p:cNvPr id="35843" name="Rectangle 2"/>
          <p:cNvSpPr>
            <a:spLocks noGrp="1" noChangeArrowheads="1"/>
          </p:cNvSpPr>
          <p:nvPr>
            <p:ph type="title"/>
          </p:nvPr>
        </p:nvSpPr>
        <p:spPr/>
        <p:txBody>
          <a:bodyPr/>
          <a:lstStyle/>
          <a:p>
            <a:pPr eaLnBrk="1" hangingPunct="1"/>
            <a:r>
              <a:rPr lang="en-US" altLang="en-US"/>
              <a:t>Pipeline Performance</a:t>
            </a:r>
            <a:endParaRPr lang="en-AU" altLang="en-US"/>
          </a:p>
        </p:txBody>
      </p:sp>
      <p:sp>
        <p:nvSpPr>
          <p:cNvPr id="35844" name="Rectangle 3"/>
          <p:cNvSpPr>
            <a:spLocks noGrp="1" noChangeArrowheads="1"/>
          </p:cNvSpPr>
          <p:nvPr>
            <p:ph type="body" idx="1"/>
          </p:nvPr>
        </p:nvSpPr>
        <p:spPr>
          <a:xfrm>
            <a:off x="684213" y="1125538"/>
            <a:ext cx="8270875" cy="2533650"/>
          </a:xfrm>
        </p:spPr>
        <p:txBody>
          <a:bodyPr/>
          <a:lstStyle/>
          <a:p>
            <a:pPr eaLnBrk="1" hangingPunct="1"/>
            <a:r>
              <a:rPr lang="en-US" altLang="en-US" sz="2800"/>
              <a:t>Assume time for stages is</a:t>
            </a:r>
          </a:p>
          <a:p>
            <a:pPr lvl="1" eaLnBrk="1" hangingPunct="1"/>
            <a:r>
              <a:rPr lang="en-US" altLang="en-US" sz="2400"/>
              <a:t>100ps for register read or write</a:t>
            </a:r>
          </a:p>
          <a:p>
            <a:pPr lvl="1" eaLnBrk="1" hangingPunct="1"/>
            <a:r>
              <a:rPr lang="en-US" altLang="en-US" sz="2400"/>
              <a:t>200ps for other stages</a:t>
            </a:r>
          </a:p>
          <a:p>
            <a:pPr eaLnBrk="1" hangingPunct="1"/>
            <a:r>
              <a:rPr lang="en-US" altLang="en-US" sz="2800"/>
              <a:t>Compare pipelined datapath with single-cycle datapath</a:t>
            </a:r>
          </a:p>
        </p:txBody>
      </p:sp>
      <p:graphicFrame>
        <p:nvGraphicFramePr>
          <p:cNvPr id="327684" name="Group 4"/>
          <p:cNvGraphicFramePr>
            <a:graphicFrameLocks noGrp="1"/>
          </p:cNvGraphicFramePr>
          <p:nvPr/>
        </p:nvGraphicFramePr>
        <p:xfrm>
          <a:off x="395288" y="3846513"/>
          <a:ext cx="8353425" cy="2246319"/>
        </p:xfrm>
        <a:graphic>
          <a:graphicData uri="http://schemas.openxmlformats.org/drawingml/2006/table">
            <a:tbl>
              <a:tblPr/>
              <a:tblGrid>
                <a:gridCol w="1193800">
                  <a:extLst>
                    <a:ext uri="{9D8B030D-6E8A-4147-A177-3AD203B41FA5}">
                      <a16:colId xmlns:a16="http://schemas.microsoft.com/office/drawing/2014/main" val="20000"/>
                    </a:ext>
                  </a:extLst>
                </a:gridCol>
                <a:gridCol w="1192212">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1195387">
                  <a:extLst>
                    <a:ext uri="{9D8B030D-6E8A-4147-A177-3AD203B41FA5}">
                      <a16:colId xmlns:a16="http://schemas.microsoft.com/office/drawing/2014/main" val="20004"/>
                    </a:ext>
                  </a:extLst>
                </a:gridCol>
                <a:gridCol w="1192213">
                  <a:extLst>
                    <a:ext uri="{9D8B030D-6E8A-4147-A177-3AD203B41FA5}">
                      <a16:colId xmlns:a16="http://schemas.microsoft.com/office/drawing/2014/main" val="20005"/>
                    </a:ext>
                  </a:extLst>
                </a:gridCol>
                <a:gridCol w="1193800">
                  <a:extLst>
                    <a:ext uri="{9D8B030D-6E8A-4147-A177-3AD203B41FA5}">
                      <a16:colId xmlns:a16="http://schemas.microsoft.com/office/drawing/2014/main" val="20006"/>
                    </a:ext>
                  </a:extLst>
                </a:gridCol>
              </a:tblGrid>
              <a:tr h="64005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err="1">
                          <a:ln>
                            <a:noFill/>
                          </a:ln>
                          <a:solidFill>
                            <a:schemeClr val="tx1"/>
                          </a:solidFill>
                          <a:effectLst/>
                          <a:latin typeface="Arial" charset="0"/>
                        </a:rPr>
                        <a:t>Instr</a:t>
                      </a:r>
                      <a:endParaRPr kumimoji="0" lang="en-AU" sz="1800" b="0" i="0" u="none" strike="noStrike" cap="none" normalizeH="0" baseline="0" dirty="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Instr fetch</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Register read</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ALU op</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Memory access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Register write</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Total time</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99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lw</a:t>
                      </a:r>
                      <a:endParaRPr kumimoji="0" lang="en-AU" sz="1800" b="0" i="0" u="none" strike="noStrike" cap="none" normalizeH="0" baseline="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0473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sw</a:t>
                      </a:r>
                      <a:endParaRPr kumimoji="0" lang="en-AU" sz="1800" b="0" i="0" u="none" strike="noStrike" cap="none" normalizeH="0" baseline="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700ps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99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R-format</a:t>
                      </a:r>
                      <a:endParaRPr kumimoji="0" lang="en-AU" sz="1800" b="0" i="0" u="none" strike="noStrike" cap="none" normalizeH="0" baseline="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600ps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56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beq</a:t>
                      </a:r>
                      <a:endParaRPr kumimoji="0" lang="en-AU" sz="1800" b="0" i="0" u="none" strike="noStrike" cap="none" normalizeH="0" baseline="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Arial" charset="0"/>
                        </a:rPr>
                        <a:t>500ps</a:t>
                      </a:r>
                      <a:endParaRPr kumimoji="0" lang="en-AU" sz="1800" b="0" i="0" u="none" strike="noStrike" cap="none" normalizeH="0" baseline="0" dirty="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8DE391C-50E2-4132-B9FA-EEC447D08CE5}" type="slidenum">
              <a:rPr lang="en-AU" altLang="en-US" sz="1400"/>
              <a:pPr/>
              <a:t>38</a:t>
            </a:fld>
            <a:endParaRPr lang="en-AU" altLang="en-US" sz="1400"/>
          </a:p>
        </p:txBody>
      </p:sp>
      <p:pic>
        <p:nvPicPr>
          <p:cNvPr id="36867" name="Picture 6" descr="f04-2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557338"/>
            <a:ext cx="6621463"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pPr eaLnBrk="1" hangingPunct="1"/>
            <a:r>
              <a:rPr lang="en-US" altLang="en-US"/>
              <a:t>Pipeline Performance</a:t>
            </a:r>
            <a:endParaRPr lang="en-AU" altLang="en-US"/>
          </a:p>
        </p:txBody>
      </p:sp>
      <p:sp>
        <p:nvSpPr>
          <p:cNvPr id="36869" name="Text Box 4"/>
          <p:cNvSpPr txBox="1">
            <a:spLocks noChangeArrowheads="1"/>
          </p:cNvSpPr>
          <p:nvPr/>
        </p:nvSpPr>
        <p:spPr bwMode="auto">
          <a:xfrm>
            <a:off x="3132138" y="1196975"/>
            <a:ext cx="2676525" cy="376238"/>
          </a:xfrm>
          <a:prstGeom prst="rect">
            <a:avLst/>
          </a:prstGeom>
          <a:solidFill>
            <a:schemeClr val="accent1"/>
          </a:solidFill>
          <a:ln w="9525">
            <a:solidFill>
              <a:schemeClr val="tx1"/>
            </a:solidFill>
            <a:miter lim="800000"/>
            <a:headEnd/>
            <a:tailEnd/>
          </a:ln>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Single-cycle (T</a:t>
            </a:r>
            <a:r>
              <a:rPr lang="en-US" altLang="en-US" sz="1800" baseline="-25000"/>
              <a:t>c</a:t>
            </a:r>
            <a:r>
              <a:rPr lang="en-US" altLang="en-US" sz="1800"/>
              <a:t>= 800ps)</a:t>
            </a:r>
            <a:endParaRPr lang="en-AU" altLang="en-US" sz="1800"/>
          </a:p>
        </p:txBody>
      </p:sp>
      <p:sp>
        <p:nvSpPr>
          <p:cNvPr id="36870" name="Text Box 5"/>
          <p:cNvSpPr txBox="1">
            <a:spLocks noChangeArrowheads="1"/>
          </p:cNvSpPr>
          <p:nvPr/>
        </p:nvSpPr>
        <p:spPr bwMode="auto">
          <a:xfrm>
            <a:off x="3276600" y="3644900"/>
            <a:ext cx="2384425" cy="376238"/>
          </a:xfrm>
          <a:prstGeom prst="rect">
            <a:avLst/>
          </a:prstGeom>
          <a:solidFill>
            <a:schemeClr val="accent1"/>
          </a:solidFill>
          <a:ln w="9525">
            <a:solidFill>
              <a:schemeClr val="tx1"/>
            </a:solidFill>
            <a:miter lim="800000"/>
            <a:headEnd/>
            <a:tailEnd/>
          </a:ln>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Pipelined (T</a:t>
            </a:r>
            <a:r>
              <a:rPr lang="en-US" altLang="en-US" sz="1800" baseline="-25000"/>
              <a:t>c</a:t>
            </a:r>
            <a:r>
              <a:rPr lang="en-US" altLang="en-US" sz="1800"/>
              <a:t>= 200ps)</a:t>
            </a:r>
            <a:endParaRPr lang="en-AU" altLang="en-US"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2B07FBCE-3AFF-4EE5-AE3B-4CF33BF1D1CC}" type="slidenum">
              <a:rPr lang="en-AU" altLang="en-US" sz="1400"/>
              <a:pPr/>
              <a:t>39</a:t>
            </a:fld>
            <a:endParaRPr lang="en-AU" altLang="en-US" sz="1400"/>
          </a:p>
        </p:txBody>
      </p:sp>
      <p:sp>
        <p:nvSpPr>
          <p:cNvPr id="37891" name="Rectangle 2"/>
          <p:cNvSpPr>
            <a:spLocks noGrp="1" noChangeArrowheads="1"/>
          </p:cNvSpPr>
          <p:nvPr>
            <p:ph type="title"/>
          </p:nvPr>
        </p:nvSpPr>
        <p:spPr/>
        <p:txBody>
          <a:bodyPr/>
          <a:lstStyle/>
          <a:p>
            <a:pPr eaLnBrk="1" hangingPunct="1"/>
            <a:r>
              <a:rPr lang="en-US" altLang="en-US"/>
              <a:t>Pipeline Speedup</a:t>
            </a:r>
            <a:endParaRPr lang="en-AU" altLang="en-US"/>
          </a:p>
        </p:txBody>
      </p:sp>
      <p:sp>
        <p:nvSpPr>
          <p:cNvPr id="37892" name="Rectangle 3"/>
          <p:cNvSpPr>
            <a:spLocks noGrp="1" noChangeArrowheads="1"/>
          </p:cNvSpPr>
          <p:nvPr>
            <p:ph type="body" idx="1"/>
          </p:nvPr>
        </p:nvSpPr>
        <p:spPr/>
        <p:txBody>
          <a:bodyPr/>
          <a:lstStyle/>
          <a:p>
            <a:pPr eaLnBrk="1" hangingPunct="1"/>
            <a:r>
              <a:rPr lang="en-US" altLang="en-US"/>
              <a:t>If all stages are balanced</a:t>
            </a:r>
          </a:p>
          <a:p>
            <a:pPr lvl="1" eaLnBrk="1" hangingPunct="1"/>
            <a:r>
              <a:rPr lang="en-US" altLang="en-US"/>
              <a:t>i.e., all take the same time</a:t>
            </a:r>
          </a:p>
          <a:p>
            <a:pPr lvl="1" eaLnBrk="1" hangingPunct="1">
              <a:lnSpc>
                <a:spcPct val="110000"/>
              </a:lnSpc>
            </a:pPr>
            <a:r>
              <a:rPr lang="en-US" altLang="en-US"/>
              <a:t>Time between instructions</a:t>
            </a:r>
            <a:r>
              <a:rPr lang="en-US" altLang="en-US" baseline="-25000"/>
              <a:t>pipelined</a:t>
            </a:r>
            <a:br>
              <a:rPr lang="en-US" altLang="en-US"/>
            </a:br>
            <a:r>
              <a:rPr lang="en-US" altLang="en-US"/>
              <a:t>= Time between instructions</a:t>
            </a:r>
            <a:r>
              <a:rPr lang="en-US" altLang="en-US" baseline="-25000"/>
              <a:t>nonpipelined</a:t>
            </a:r>
            <a:br>
              <a:rPr lang="en-US" altLang="en-US"/>
            </a:br>
            <a:r>
              <a:rPr lang="en-US" altLang="en-US"/>
              <a:t>		Number of stages</a:t>
            </a:r>
          </a:p>
          <a:p>
            <a:pPr eaLnBrk="1" hangingPunct="1"/>
            <a:r>
              <a:rPr lang="en-US" altLang="en-US"/>
              <a:t>If not balanced, speedup is less</a:t>
            </a:r>
          </a:p>
          <a:p>
            <a:pPr eaLnBrk="1" hangingPunct="1"/>
            <a:r>
              <a:rPr lang="en-US" altLang="en-US"/>
              <a:t>Speedup due to increased throughput</a:t>
            </a:r>
          </a:p>
          <a:p>
            <a:pPr lvl="1" eaLnBrk="1" hangingPunct="1"/>
            <a:r>
              <a:rPr lang="en-US" altLang="en-US"/>
              <a:t>Latency (time for each instruction) does not decrease</a:t>
            </a:r>
            <a:endParaRPr lang="en-AU" altLang="en-US"/>
          </a:p>
        </p:txBody>
      </p:sp>
      <p:sp>
        <p:nvSpPr>
          <p:cNvPr id="37893" name="Line 4"/>
          <p:cNvSpPr>
            <a:spLocks noChangeShapeType="1"/>
          </p:cNvSpPr>
          <p:nvPr/>
        </p:nvSpPr>
        <p:spPr bwMode="auto">
          <a:xfrm>
            <a:off x="1835150" y="3284538"/>
            <a:ext cx="55451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8274169-3BA5-46CD-8CED-46F1944019F4}" type="slidenum">
              <a:rPr lang="en-AU" altLang="en-US" sz="1400"/>
              <a:pPr/>
              <a:t>4</a:t>
            </a:fld>
            <a:endParaRPr lang="en-AU" altLang="en-US" sz="1400"/>
          </a:p>
        </p:txBody>
      </p:sp>
      <p:sp>
        <p:nvSpPr>
          <p:cNvPr id="5123" name="Rectangle 2"/>
          <p:cNvSpPr>
            <a:spLocks noGrp="1" noChangeArrowheads="1"/>
          </p:cNvSpPr>
          <p:nvPr>
            <p:ph type="title"/>
          </p:nvPr>
        </p:nvSpPr>
        <p:spPr/>
        <p:txBody>
          <a:bodyPr/>
          <a:lstStyle/>
          <a:p>
            <a:pPr eaLnBrk="1" hangingPunct="1"/>
            <a:r>
              <a:rPr lang="en-US" altLang="en-US"/>
              <a:t>Instruction Execution</a:t>
            </a:r>
            <a:endParaRPr lang="en-AU" altLang="en-US"/>
          </a:p>
        </p:txBody>
      </p:sp>
      <p:sp>
        <p:nvSpPr>
          <p:cNvPr id="5124" name="Rectangle 3"/>
          <p:cNvSpPr>
            <a:spLocks noGrp="1" noChangeArrowheads="1"/>
          </p:cNvSpPr>
          <p:nvPr>
            <p:ph type="body" idx="1"/>
          </p:nvPr>
        </p:nvSpPr>
        <p:spPr/>
        <p:txBody>
          <a:bodyPr/>
          <a:lstStyle/>
          <a:p>
            <a:pPr eaLnBrk="1" hangingPunct="1"/>
            <a:r>
              <a:rPr lang="en-US" altLang="en-US" sz="2800"/>
              <a:t>PC </a:t>
            </a:r>
            <a:r>
              <a:rPr lang="en-US" altLang="en-US" sz="2800">
                <a:sym typeface="Symbol" panose="05050102010706020507" pitchFamily="18" charset="2"/>
              </a:rPr>
              <a:t> instruction memory, fetch instruction</a:t>
            </a:r>
          </a:p>
          <a:p>
            <a:pPr eaLnBrk="1" hangingPunct="1"/>
            <a:r>
              <a:rPr lang="en-US" altLang="en-US" sz="2800">
                <a:sym typeface="Symbol" panose="05050102010706020507" pitchFamily="18" charset="2"/>
              </a:rPr>
              <a:t>Register numbers</a:t>
            </a:r>
            <a:r>
              <a:rPr lang="en-US" altLang="en-US" sz="2800"/>
              <a:t> </a:t>
            </a:r>
            <a:r>
              <a:rPr lang="en-US" altLang="en-US" sz="2800">
                <a:sym typeface="Symbol" panose="05050102010706020507" pitchFamily="18" charset="2"/>
              </a:rPr>
              <a:t> register file, read registers</a:t>
            </a:r>
          </a:p>
          <a:p>
            <a:pPr eaLnBrk="1" hangingPunct="1"/>
            <a:r>
              <a:rPr lang="en-US" altLang="en-US" sz="2800">
                <a:sym typeface="Symbol" panose="05050102010706020507" pitchFamily="18" charset="2"/>
              </a:rPr>
              <a:t>Depending on instruction class</a:t>
            </a:r>
          </a:p>
          <a:p>
            <a:pPr lvl="1" eaLnBrk="1" hangingPunct="1"/>
            <a:r>
              <a:rPr lang="en-US" altLang="en-US" sz="2400">
                <a:sym typeface="Symbol" panose="05050102010706020507" pitchFamily="18" charset="2"/>
              </a:rPr>
              <a:t>Use ALU to calculate</a:t>
            </a:r>
          </a:p>
          <a:p>
            <a:pPr lvl="2" eaLnBrk="1" hangingPunct="1"/>
            <a:r>
              <a:rPr lang="en-US" altLang="en-US" sz="2000">
                <a:sym typeface="Symbol" panose="05050102010706020507" pitchFamily="18" charset="2"/>
              </a:rPr>
              <a:t>Arithmetic result</a:t>
            </a:r>
          </a:p>
          <a:p>
            <a:pPr lvl="2" eaLnBrk="1" hangingPunct="1"/>
            <a:r>
              <a:rPr lang="en-US" altLang="en-US" sz="2000">
                <a:sym typeface="Symbol" panose="05050102010706020507" pitchFamily="18" charset="2"/>
              </a:rPr>
              <a:t>Memory address for load/store</a:t>
            </a:r>
          </a:p>
          <a:p>
            <a:pPr lvl="2" eaLnBrk="1" hangingPunct="1"/>
            <a:r>
              <a:rPr lang="en-US" altLang="en-US" sz="2000">
                <a:sym typeface="Symbol" panose="05050102010706020507" pitchFamily="18" charset="2"/>
              </a:rPr>
              <a:t>Branch target address</a:t>
            </a:r>
          </a:p>
          <a:p>
            <a:pPr lvl="1" eaLnBrk="1" hangingPunct="1"/>
            <a:r>
              <a:rPr lang="en-US" altLang="en-US" sz="2400">
                <a:sym typeface="Symbol" panose="05050102010706020507" pitchFamily="18" charset="2"/>
              </a:rPr>
              <a:t>Access data memory for load/store</a:t>
            </a:r>
          </a:p>
          <a:p>
            <a:pPr lvl="1" eaLnBrk="1" hangingPunct="1"/>
            <a:r>
              <a:rPr lang="en-US" altLang="en-US" sz="2400">
                <a:sym typeface="Symbol" panose="05050102010706020507" pitchFamily="18" charset="2"/>
              </a:rPr>
              <a:t>PC  target address or PC + 4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7FE1D725-61F1-4FBC-8E23-33E40A085AD3}" type="slidenum">
              <a:rPr lang="en-AU" altLang="en-US" sz="1400"/>
              <a:pPr/>
              <a:t>40</a:t>
            </a:fld>
            <a:endParaRPr lang="en-AU" altLang="en-US" sz="1400"/>
          </a:p>
        </p:txBody>
      </p:sp>
      <p:sp>
        <p:nvSpPr>
          <p:cNvPr id="38915" name="Rectangle 2"/>
          <p:cNvSpPr>
            <a:spLocks noGrp="1" noChangeArrowheads="1"/>
          </p:cNvSpPr>
          <p:nvPr>
            <p:ph type="title"/>
          </p:nvPr>
        </p:nvSpPr>
        <p:spPr/>
        <p:txBody>
          <a:bodyPr/>
          <a:lstStyle/>
          <a:p>
            <a:pPr eaLnBrk="1" hangingPunct="1"/>
            <a:r>
              <a:rPr lang="en-US" altLang="en-US"/>
              <a:t>Pipelining and ISA Design</a:t>
            </a:r>
            <a:endParaRPr lang="en-AU" altLang="en-US"/>
          </a:p>
        </p:txBody>
      </p:sp>
      <p:sp>
        <p:nvSpPr>
          <p:cNvPr id="38916" name="Rectangle 3"/>
          <p:cNvSpPr>
            <a:spLocks noGrp="1" noChangeArrowheads="1"/>
          </p:cNvSpPr>
          <p:nvPr>
            <p:ph type="body" idx="1"/>
          </p:nvPr>
        </p:nvSpPr>
        <p:spPr/>
        <p:txBody>
          <a:bodyPr/>
          <a:lstStyle/>
          <a:p>
            <a:pPr eaLnBrk="1" hangingPunct="1">
              <a:lnSpc>
                <a:spcPct val="90000"/>
              </a:lnSpc>
            </a:pPr>
            <a:r>
              <a:rPr lang="en-US" altLang="en-US"/>
              <a:t>MIPS ISA designed for pipelining</a:t>
            </a:r>
          </a:p>
          <a:p>
            <a:pPr lvl="1" eaLnBrk="1" hangingPunct="1">
              <a:lnSpc>
                <a:spcPct val="90000"/>
              </a:lnSpc>
            </a:pPr>
            <a:r>
              <a:rPr lang="en-US" altLang="en-US"/>
              <a:t>All instructions are 32-bits</a:t>
            </a:r>
          </a:p>
          <a:p>
            <a:pPr lvl="2" eaLnBrk="1" hangingPunct="1">
              <a:lnSpc>
                <a:spcPct val="90000"/>
              </a:lnSpc>
            </a:pPr>
            <a:r>
              <a:rPr lang="en-US" altLang="en-US"/>
              <a:t>Easier to fetch and decode in one cycle</a:t>
            </a:r>
          </a:p>
          <a:p>
            <a:pPr lvl="2" eaLnBrk="1" hangingPunct="1">
              <a:lnSpc>
                <a:spcPct val="90000"/>
              </a:lnSpc>
            </a:pPr>
            <a:r>
              <a:rPr lang="en-US" altLang="en-US"/>
              <a:t>c.f. x86: 1- to 17-byte instructions</a:t>
            </a:r>
          </a:p>
          <a:p>
            <a:pPr lvl="1" eaLnBrk="1" hangingPunct="1">
              <a:lnSpc>
                <a:spcPct val="90000"/>
              </a:lnSpc>
            </a:pPr>
            <a:r>
              <a:rPr lang="en-US" altLang="en-US"/>
              <a:t>Few and regular instruction formats</a:t>
            </a:r>
          </a:p>
          <a:p>
            <a:pPr lvl="2" eaLnBrk="1" hangingPunct="1">
              <a:lnSpc>
                <a:spcPct val="90000"/>
              </a:lnSpc>
            </a:pPr>
            <a:r>
              <a:rPr lang="en-US" altLang="en-US"/>
              <a:t>Can decode and read registers in one step</a:t>
            </a:r>
          </a:p>
          <a:p>
            <a:pPr lvl="1" eaLnBrk="1" hangingPunct="1">
              <a:lnSpc>
                <a:spcPct val="90000"/>
              </a:lnSpc>
            </a:pPr>
            <a:r>
              <a:rPr lang="en-US" altLang="en-US"/>
              <a:t>Load/store addressing</a:t>
            </a:r>
          </a:p>
          <a:p>
            <a:pPr lvl="2" eaLnBrk="1" hangingPunct="1">
              <a:lnSpc>
                <a:spcPct val="90000"/>
              </a:lnSpc>
            </a:pPr>
            <a:r>
              <a:rPr lang="en-US" altLang="en-US"/>
              <a:t>Can calculate address in 3</a:t>
            </a:r>
            <a:r>
              <a:rPr lang="en-US" altLang="en-US" baseline="30000"/>
              <a:t>rd</a:t>
            </a:r>
            <a:r>
              <a:rPr lang="en-US" altLang="en-US"/>
              <a:t> stage, access memory in 4</a:t>
            </a:r>
            <a:r>
              <a:rPr lang="en-US" altLang="en-US" baseline="30000"/>
              <a:t>th</a:t>
            </a:r>
            <a:r>
              <a:rPr lang="en-US" altLang="en-US"/>
              <a:t> stage</a:t>
            </a:r>
          </a:p>
          <a:p>
            <a:pPr lvl="1" eaLnBrk="1" hangingPunct="1">
              <a:lnSpc>
                <a:spcPct val="90000"/>
              </a:lnSpc>
            </a:pPr>
            <a:r>
              <a:rPr lang="en-US" altLang="en-US"/>
              <a:t>Alignment of memory operands</a:t>
            </a:r>
          </a:p>
          <a:p>
            <a:pPr lvl="2" eaLnBrk="1" hangingPunct="1">
              <a:lnSpc>
                <a:spcPct val="90000"/>
              </a:lnSpc>
            </a:pPr>
            <a:r>
              <a:rPr lang="en-US" altLang="en-US"/>
              <a:t>Memory access takes only one cycle</a:t>
            </a:r>
            <a:endParaRPr lang="en-AU"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Practical Design - Sri</a:t>
            </a:r>
          </a:p>
        </p:txBody>
      </p:sp>
      <p:sp>
        <p:nvSpPr>
          <p:cNvPr id="3" name="Content Placeholder 2"/>
          <p:cNvSpPr>
            <a:spLocks noGrp="1"/>
          </p:cNvSpPr>
          <p:nvPr>
            <p:ph idx="1"/>
          </p:nvPr>
        </p:nvSpPr>
        <p:spPr/>
        <p:txBody>
          <a:bodyPr/>
          <a:lstStyle/>
          <a:p>
            <a:r>
              <a:rPr lang="en-CA" dirty="0"/>
              <a:t>Part of the genius of Intel was realizing you could fetch and cache many instructions or many pieces of data at once</a:t>
            </a:r>
          </a:p>
          <a:p>
            <a:r>
              <a:rPr lang="en-CA" dirty="0"/>
              <a:t>Fetching an instruction also takes a fairly fixed amount of time, and it’s short.  Fetching data… not so much (depends where the data is, and many data reads are of random size, e.g. </a:t>
            </a:r>
            <a:r>
              <a:rPr lang="en-CA"/>
              <a:t>strings)</a:t>
            </a:r>
            <a:endParaRPr lang="en-CA" dirty="0"/>
          </a:p>
          <a:p>
            <a:endParaRPr lang="en-CA" dirty="0"/>
          </a:p>
        </p:txBody>
      </p:sp>
      <p:sp>
        <p:nvSpPr>
          <p:cNvPr id="4" name="Footer Placeholder 3"/>
          <p:cNvSpPr>
            <a:spLocks noGrp="1"/>
          </p:cNvSpPr>
          <p:nvPr>
            <p:ph type="ftr" sz="quarter" idx="10"/>
          </p:nvPr>
        </p:nvSpPr>
        <p:spPr/>
        <p:txBody>
          <a:bodyPr/>
          <a:lstStyle/>
          <a:p>
            <a:r>
              <a:rPr lang="en-AU" altLang="en-US"/>
              <a:t>Chapter 4 — The Processor — </a:t>
            </a:r>
            <a:fld id="{6A8B49D3-3C70-4BCC-B36E-6D5F977D9FC8}" type="slidenum">
              <a:rPr lang="en-AU" altLang="en-US" smtClean="0"/>
              <a:pPr/>
              <a:t>41</a:t>
            </a:fld>
            <a:endParaRPr lang="en-AU" altLang="en-US"/>
          </a:p>
        </p:txBody>
      </p:sp>
    </p:spTree>
    <p:extLst>
      <p:ext uri="{BB962C8B-B14F-4D97-AF65-F5344CB8AC3E}">
        <p14:creationId xmlns:p14="http://schemas.microsoft.com/office/powerpoint/2010/main" val="4277977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Adding Stages - Sri</a:t>
            </a:r>
          </a:p>
        </p:txBody>
      </p:sp>
      <p:sp>
        <p:nvSpPr>
          <p:cNvPr id="3" name="Content Placeholder 2"/>
          <p:cNvSpPr>
            <a:spLocks noGrp="1"/>
          </p:cNvSpPr>
          <p:nvPr>
            <p:ph idx="1"/>
          </p:nvPr>
        </p:nvSpPr>
        <p:spPr/>
        <p:txBody>
          <a:bodyPr/>
          <a:lstStyle/>
          <a:p>
            <a:r>
              <a:rPr lang="en-CA" dirty="0"/>
              <a:t>By adding caches you could have things like SIMD (single instruction multiple data)</a:t>
            </a:r>
          </a:p>
          <a:p>
            <a:r>
              <a:rPr lang="en-CA" dirty="0"/>
              <a:t>Or you could repeat only the units that slow you down (depends on load), e.g. Floating Point units</a:t>
            </a:r>
          </a:p>
          <a:p>
            <a:r>
              <a:rPr lang="en-CA" dirty="0"/>
              <a:t>You could even start executing the next instruction before the last one finishes sometimes.  </a:t>
            </a:r>
          </a:p>
          <a:p>
            <a:endParaRPr lang="en-CA" dirty="0"/>
          </a:p>
        </p:txBody>
      </p:sp>
      <p:sp>
        <p:nvSpPr>
          <p:cNvPr id="4" name="Footer Placeholder 3"/>
          <p:cNvSpPr>
            <a:spLocks noGrp="1"/>
          </p:cNvSpPr>
          <p:nvPr>
            <p:ph type="ftr" sz="quarter" idx="10"/>
          </p:nvPr>
        </p:nvSpPr>
        <p:spPr/>
        <p:txBody>
          <a:bodyPr/>
          <a:lstStyle/>
          <a:p>
            <a:r>
              <a:rPr lang="en-AU" altLang="en-US"/>
              <a:t>Chapter 4 — The Processor — </a:t>
            </a:r>
            <a:fld id="{6A8B49D3-3C70-4BCC-B36E-6D5F977D9FC8}" type="slidenum">
              <a:rPr lang="en-AU" altLang="en-US" smtClean="0"/>
              <a:pPr/>
              <a:t>42</a:t>
            </a:fld>
            <a:endParaRPr lang="en-AU" altLang="en-US"/>
          </a:p>
        </p:txBody>
      </p:sp>
    </p:spTree>
    <p:extLst>
      <p:ext uri="{BB962C8B-B14F-4D97-AF65-F5344CB8AC3E}">
        <p14:creationId xmlns:p14="http://schemas.microsoft.com/office/powerpoint/2010/main" val="1307392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Emulating Other ISAs</a:t>
            </a:r>
          </a:p>
        </p:txBody>
      </p:sp>
      <p:sp>
        <p:nvSpPr>
          <p:cNvPr id="3" name="Content Placeholder 2"/>
          <p:cNvSpPr>
            <a:spLocks noGrp="1"/>
          </p:cNvSpPr>
          <p:nvPr>
            <p:ph idx="1"/>
          </p:nvPr>
        </p:nvSpPr>
        <p:spPr>
          <a:xfrm>
            <a:off x="684213" y="1125538"/>
            <a:ext cx="8270875" cy="5732462"/>
          </a:xfrm>
        </p:spPr>
        <p:txBody>
          <a:bodyPr/>
          <a:lstStyle/>
          <a:p>
            <a:r>
              <a:rPr lang="en-CA" dirty="0"/>
              <a:t>With this chart from a couple of slides ago</a:t>
            </a:r>
          </a:p>
          <a:p>
            <a:r>
              <a:rPr lang="en-CA" dirty="0"/>
              <a:t>(Chart of Instruction times)</a:t>
            </a:r>
          </a:p>
          <a:p>
            <a:endParaRPr lang="en-CA" dirty="0"/>
          </a:p>
          <a:p>
            <a:endParaRPr lang="en-CA" dirty="0"/>
          </a:p>
          <a:p>
            <a:endParaRPr lang="en-CA" dirty="0"/>
          </a:p>
          <a:p>
            <a:r>
              <a:rPr lang="en-CA" dirty="0"/>
              <a:t>If you want to duplicate an ISA somewhere else you need to be able to produce the same timings.  </a:t>
            </a:r>
          </a:p>
          <a:p>
            <a:r>
              <a:rPr lang="en-CA" dirty="0"/>
              <a:t>If you can’t, the emulated program won’t pipeline the same way</a:t>
            </a:r>
          </a:p>
        </p:txBody>
      </p:sp>
      <p:sp>
        <p:nvSpPr>
          <p:cNvPr id="4" name="Footer Placeholder 3"/>
          <p:cNvSpPr>
            <a:spLocks noGrp="1"/>
          </p:cNvSpPr>
          <p:nvPr>
            <p:ph type="ftr" sz="quarter" idx="10"/>
          </p:nvPr>
        </p:nvSpPr>
        <p:spPr/>
        <p:txBody>
          <a:bodyPr/>
          <a:lstStyle/>
          <a:p>
            <a:r>
              <a:rPr lang="en-AU" altLang="en-US"/>
              <a:t>Chapter 4 — The Processor — </a:t>
            </a:r>
            <a:fld id="{6A8B49D3-3C70-4BCC-B36E-6D5F977D9FC8}" type="slidenum">
              <a:rPr lang="en-AU" altLang="en-US" smtClean="0"/>
              <a:pPr/>
              <a:t>43</a:t>
            </a:fld>
            <a:endParaRPr lang="en-AU" altLang="en-US"/>
          </a:p>
        </p:txBody>
      </p:sp>
      <p:pic>
        <p:nvPicPr>
          <p:cNvPr id="5" name="Picture 4"/>
          <p:cNvPicPr>
            <a:picLocks noChangeAspect="1"/>
          </p:cNvPicPr>
          <p:nvPr/>
        </p:nvPicPr>
        <p:blipFill>
          <a:blip r:embed="rId2"/>
          <a:stretch>
            <a:fillRect/>
          </a:stretch>
        </p:blipFill>
        <p:spPr>
          <a:xfrm>
            <a:off x="1331640" y="2204865"/>
            <a:ext cx="6863970" cy="1908034"/>
          </a:xfrm>
          <a:prstGeom prst="rect">
            <a:avLst/>
          </a:prstGeom>
        </p:spPr>
      </p:pic>
    </p:spTree>
    <p:extLst>
      <p:ext uri="{BB962C8B-B14F-4D97-AF65-F5344CB8AC3E}">
        <p14:creationId xmlns:p14="http://schemas.microsoft.com/office/powerpoint/2010/main" val="200895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CE10E789-428B-4B92-B159-228FB789F89D}" type="slidenum">
              <a:rPr lang="en-AU" altLang="en-US" sz="1400"/>
              <a:pPr/>
              <a:t>44</a:t>
            </a:fld>
            <a:endParaRPr lang="en-AU" altLang="en-US" sz="1400"/>
          </a:p>
        </p:txBody>
      </p:sp>
      <p:sp>
        <p:nvSpPr>
          <p:cNvPr id="39939" name="Rectangle 2"/>
          <p:cNvSpPr>
            <a:spLocks noGrp="1" noChangeArrowheads="1"/>
          </p:cNvSpPr>
          <p:nvPr>
            <p:ph type="title"/>
          </p:nvPr>
        </p:nvSpPr>
        <p:spPr>
          <a:xfrm>
            <a:off x="684213" y="138609"/>
            <a:ext cx="8259762" cy="769441"/>
          </a:xfrm>
        </p:spPr>
        <p:txBody>
          <a:bodyPr/>
          <a:lstStyle/>
          <a:p>
            <a:pPr eaLnBrk="1" hangingPunct="1"/>
            <a:r>
              <a:rPr lang="en-US" altLang="en-US" dirty="0"/>
              <a:t>Hazards (</a:t>
            </a:r>
            <a:r>
              <a:rPr lang="en-US" altLang="en-US" dirty="0">
                <a:solidFill>
                  <a:srgbClr val="FF0000"/>
                </a:solidFill>
              </a:rPr>
              <a:t>Text, IMPORTANT</a:t>
            </a:r>
            <a:r>
              <a:rPr lang="en-US" altLang="en-US" dirty="0"/>
              <a:t>)</a:t>
            </a:r>
            <a:endParaRPr lang="en-AU" altLang="en-US" dirty="0"/>
          </a:p>
        </p:txBody>
      </p:sp>
      <p:sp>
        <p:nvSpPr>
          <p:cNvPr id="39940" name="Rectangle 3"/>
          <p:cNvSpPr>
            <a:spLocks noGrp="1" noChangeArrowheads="1"/>
          </p:cNvSpPr>
          <p:nvPr>
            <p:ph type="body" idx="1"/>
          </p:nvPr>
        </p:nvSpPr>
        <p:spPr/>
        <p:txBody>
          <a:bodyPr/>
          <a:lstStyle/>
          <a:p>
            <a:pPr eaLnBrk="1" hangingPunct="1">
              <a:lnSpc>
                <a:spcPct val="90000"/>
              </a:lnSpc>
            </a:pPr>
            <a:r>
              <a:rPr lang="en-US" altLang="en-US" dirty="0"/>
              <a:t>Situations that prevent starting the next instruction in the next cycle</a:t>
            </a:r>
          </a:p>
          <a:p>
            <a:pPr eaLnBrk="1" hangingPunct="1">
              <a:lnSpc>
                <a:spcPct val="90000"/>
              </a:lnSpc>
            </a:pPr>
            <a:r>
              <a:rPr lang="en-US" altLang="en-US" dirty="0"/>
              <a:t>Structure hazards</a:t>
            </a:r>
          </a:p>
          <a:p>
            <a:pPr lvl="1" eaLnBrk="1" hangingPunct="1">
              <a:lnSpc>
                <a:spcPct val="90000"/>
              </a:lnSpc>
            </a:pPr>
            <a:r>
              <a:rPr lang="en-US" altLang="en-US" dirty="0"/>
              <a:t>A required resource is busy</a:t>
            </a:r>
          </a:p>
          <a:p>
            <a:pPr eaLnBrk="1" hangingPunct="1">
              <a:lnSpc>
                <a:spcPct val="90000"/>
              </a:lnSpc>
            </a:pPr>
            <a:r>
              <a:rPr lang="en-US" altLang="en-US" dirty="0"/>
              <a:t>Data hazard</a:t>
            </a:r>
          </a:p>
          <a:p>
            <a:pPr lvl="1" eaLnBrk="1" hangingPunct="1">
              <a:lnSpc>
                <a:spcPct val="90000"/>
              </a:lnSpc>
            </a:pPr>
            <a:r>
              <a:rPr lang="en-US" altLang="en-US" dirty="0"/>
              <a:t>Need to wait for previous instruction to complete its data read/write</a:t>
            </a:r>
          </a:p>
          <a:p>
            <a:pPr eaLnBrk="1" hangingPunct="1">
              <a:lnSpc>
                <a:spcPct val="90000"/>
              </a:lnSpc>
            </a:pPr>
            <a:r>
              <a:rPr lang="en-US" altLang="en-US" dirty="0"/>
              <a:t>Control hazard</a:t>
            </a:r>
          </a:p>
          <a:p>
            <a:pPr lvl="1" eaLnBrk="1" hangingPunct="1">
              <a:lnSpc>
                <a:spcPct val="90000"/>
              </a:lnSpc>
            </a:pPr>
            <a:r>
              <a:rPr lang="en-US" altLang="en-US" dirty="0"/>
              <a:t>Deciding on control action depends on previous instruction</a:t>
            </a:r>
            <a:endParaRPr lang="en-AU"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28BAC5AA-97D0-40B0-9303-734DC89D41BD}" type="slidenum">
              <a:rPr lang="en-AU" altLang="en-US" sz="1400"/>
              <a:pPr/>
              <a:t>45</a:t>
            </a:fld>
            <a:endParaRPr lang="en-AU" altLang="en-US" sz="1400"/>
          </a:p>
        </p:txBody>
      </p:sp>
      <p:sp>
        <p:nvSpPr>
          <p:cNvPr id="40963" name="Rectangle 2"/>
          <p:cNvSpPr>
            <a:spLocks noGrp="1" noChangeArrowheads="1"/>
          </p:cNvSpPr>
          <p:nvPr>
            <p:ph type="title"/>
          </p:nvPr>
        </p:nvSpPr>
        <p:spPr/>
        <p:txBody>
          <a:bodyPr/>
          <a:lstStyle/>
          <a:p>
            <a:pPr eaLnBrk="1" hangingPunct="1"/>
            <a:r>
              <a:rPr lang="en-US" altLang="en-US"/>
              <a:t>Structure Hazards</a:t>
            </a:r>
            <a:endParaRPr lang="en-AU" altLang="en-US"/>
          </a:p>
        </p:txBody>
      </p:sp>
      <p:sp>
        <p:nvSpPr>
          <p:cNvPr id="40964" name="Rectangle 3"/>
          <p:cNvSpPr>
            <a:spLocks noGrp="1" noChangeArrowheads="1"/>
          </p:cNvSpPr>
          <p:nvPr>
            <p:ph type="body" idx="1"/>
          </p:nvPr>
        </p:nvSpPr>
        <p:spPr/>
        <p:txBody>
          <a:bodyPr/>
          <a:lstStyle/>
          <a:p>
            <a:pPr eaLnBrk="1" hangingPunct="1"/>
            <a:r>
              <a:rPr lang="en-US" altLang="en-US"/>
              <a:t>Conflict for use of a resource</a:t>
            </a:r>
          </a:p>
          <a:p>
            <a:pPr eaLnBrk="1" hangingPunct="1"/>
            <a:r>
              <a:rPr lang="en-US" altLang="en-US"/>
              <a:t>In MIPS pipeline with a single memory</a:t>
            </a:r>
          </a:p>
          <a:p>
            <a:pPr lvl="1" eaLnBrk="1" hangingPunct="1"/>
            <a:r>
              <a:rPr lang="en-US" altLang="en-US"/>
              <a:t>Load/store requires data access</a:t>
            </a:r>
          </a:p>
          <a:p>
            <a:pPr lvl="1" eaLnBrk="1" hangingPunct="1"/>
            <a:r>
              <a:rPr lang="en-US" altLang="en-US"/>
              <a:t>Instruction fetch would have to </a:t>
            </a:r>
            <a:r>
              <a:rPr lang="en-US" altLang="en-US" i="1"/>
              <a:t>stall</a:t>
            </a:r>
            <a:r>
              <a:rPr lang="en-US" altLang="en-US"/>
              <a:t> for that cycle</a:t>
            </a:r>
          </a:p>
          <a:p>
            <a:pPr lvl="2" eaLnBrk="1" hangingPunct="1"/>
            <a:r>
              <a:rPr lang="en-US" altLang="en-US"/>
              <a:t>Would cause a pipeline “bubble”</a:t>
            </a:r>
          </a:p>
          <a:p>
            <a:pPr eaLnBrk="1" hangingPunct="1"/>
            <a:r>
              <a:rPr lang="en-US" altLang="en-US"/>
              <a:t>Hence, pipelined datapaths require separate instruction/data memories</a:t>
            </a:r>
          </a:p>
          <a:p>
            <a:pPr lvl="1" eaLnBrk="1" hangingPunct="1"/>
            <a:r>
              <a:rPr lang="en-US" altLang="en-US"/>
              <a:t>Or separate instruction/data caches</a:t>
            </a:r>
            <a:endParaRPr lang="en-AU"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BAD336D-E634-4BF9-A2D7-A9C202744BF9}" type="slidenum">
              <a:rPr lang="en-AU" altLang="en-US" sz="1400"/>
              <a:pPr/>
              <a:t>46</a:t>
            </a:fld>
            <a:endParaRPr lang="en-AU" altLang="en-US" sz="1400"/>
          </a:p>
        </p:txBody>
      </p:sp>
      <p:pic>
        <p:nvPicPr>
          <p:cNvPr id="41987" name="Picture 6" descr="data-hazard-bubble-no-forwar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429000"/>
            <a:ext cx="7964488"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2"/>
          <p:cNvSpPr>
            <a:spLocks noGrp="1" noChangeArrowheads="1"/>
          </p:cNvSpPr>
          <p:nvPr>
            <p:ph type="title"/>
          </p:nvPr>
        </p:nvSpPr>
        <p:spPr/>
        <p:txBody>
          <a:bodyPr/>
          <a:lstStyle/>
          <a:p>
            <a:pPr eaLnBrk="1" hangingPunct="1"/>
            <a:r>
              <a:rPr lang="en-US" altLang="en-US"/>
              <a:t>Data Hazards</a:t>
            </a:r>
            <a:endParaRPr lang="en-AU" altLang="en-US"/>
          </a:p>
        </p:txBody>
      </p:sp>
      <p:sp>
        <p:nvSpPr>
          <p:cNvPr id="41989" name="Rectangle 3"/>
          <p:cNvSpPr>
            <a:spLocks noGrp="1" noChangeArrowheads="1"/>
          </p:cNvSpPr>
          <p:nvPr>
            <p:ph type="body" idx="1"/>
          </p:nvPr>
        </p:nvSpPr>
        <p:spPr>
          <a:xfrm>
            <a:off x="684213" y="1125538"/>
            <a:ext cx="8270875" cy="2227262"/>
          </a:xfrm>
        </p:spPr>
        <p:txBody>
          <a:bodyPr/>
          <a:lstStyle/>
          <a:p>
            <a:pPr eaLnBrk="1" hangingPunct="1"/>
            <a:r>
              <a:rPr lang="en-US" altLang="en-US"/>
              <a:t>An instruction depends on completion of data access by a previous instruction</a:t>
            </a:r>
          </a:p>
          <a:p>
            <a:pPr lvl="1" eaLnBrk="1" hangingPunct="1"/>
            <a:r>
              <a:rPr lang="en-US" altLang="en-US">
                <a:latin typeface="Lucida Console" panose="020B0609040504020204" pitchFamily="49" charset="0"/>
              </a:rPr>
              <a:t>add	</a:t>
            </a:r>
            <a:r>
              <a:rPr lang="en-US" altLang="en-US">
                <a:solidFill>
                  <a:srgbClr val="FF0000"/>
                </a:solidFill>
                <a:latin typeface="Lucida Console" panose="020B0609040504020204" pitchFamily="49" charset="0"/>
              </a:rPr>
              <a:t>$s0</a:t>
            </a:r>
            <a:r>
              <a:rPr lang="en-US" altLang="en-US">
                <a:latin typeface="Lucida Console" panose="020B0609040504020204" pitchFamily="49" charset="0"/>
              </a:rPr>
              <a:t>, $t0, $t1</a:t>
            </a:r>
            <a:br>
              <a:rPr lang="en-US" altLang="en-US">
                <a:latin typeface="Lucida Console" panose="020B0609040504020204" pitchFamily="49" charset="0"/>
              </a:rPr>
            </a:br>
            <a:r>
              <a:rPr lang="en-US" altLang="en-US">
                <a:latin typeface="Lucida Console" panose="020B0609040504020204" pitchFamily="49" charset="0"/>
              </a:rPr>
              <a:t>sub	$t2, </a:t>
            </a:r>
            <a:r>
              <a:rPr lang="en-US" altLang="en-US">
                <a:solidFill>
                  <a:srgbClr val="FF0000"/>
                </a:solidFill>
                <a:latin typeface="Lucida Console" panose="020B0609040504020204" pitchFamily="49" charset="0"/>
              </a:rPr>
              <a:t>$s0</a:t>
            </a:r>
            <a:r>
              <a:rPr lang="en-US" altLang="en-US">
                <a:latin typeface="Lucida Console" panose="020B0609040504020204" pitchFamily="49" charset="0"/>
              </a:rPr>
              <a:t>, $t3</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EAE7A40-A7EB-494E-AAEA-F2D08D8477ED}" type="slidenum">
              <a:rPr lang="en-AU" altLang="en-US" sz="1400"/>
              <a:pPr/>
              <a:t>47</a:t>
            </a:fld>
            <a:endParaRPr lang="en-AU" altLang="en-US" sz="1400"/>
          </a:p>
        </p:txBody>
      </p:sp>
      <p:pic>
        <p:nvPicPr>
          <p:cNvPr id="43011" name="Picture 6" descr="f04-2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284538"/>
            <a:ext cx="634047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2"/>
          <p:cNvSpPr>
            <a:spLocks noGrp="1" noChangeArrowheads="1"/>
          </p:cNvSpPr>
          <p:nvPr>
            <p:ph type="title"/>
          </p:nvPr>
        </p:nvSpPr>
        <p:spPr/>
        <p:txBody>
          <a:bodyPr/>
          <a:lstStyle/>
          <a:p>
            <a:pPr eaLnBrk="1" hangingPunct="1"/>
            <a:r>
              <a:rPr lang="en-US" altLang="en-US"/>
              <a:t>Forwarding (aka Bypassing)</a:t>
            </a:r>
            <a:endParaRPr lang="en-AU" altLang="en-US"/>
          </a:p>
        </p:txBody>
      </p:sp>
      <p:sp>
        <p:nvSpPr>
          <p:cNvPr id="43013" name="Rectangle 3"/>
          <p:cNvSpPr>
            <a:spLocks noGrp="1" noChangeArrowheads="1"/>
          </p:cNvSpPr>
          <p:nvPr>
            <p:ph type="body" idx="1"/>
          </p:nvPr>
        </p:nvSpPr>
        <p:spPr>
          <a:xfrm>
            <a:off x="684213" y="1125538"/>
            <a:ext cx="8270875" cy="1766887"/>
          </a:xfrm>
        </p:spPr>
        <p:txBody>
          <a:bodyPr/>
          <a:lstStyle/>
          <a:p>
            <a:pPr eaLnBrk="1" hangingPunct="1"/>
            <a:r>
              <a:rPr lang="en-US" altLang="en-US"/>
              <a:t>Use result when it is computed</a:t>
            </a:r>
          </a:p>
          <a:p>
            <a:pPr lvl="1" eaLnBrk="1" hangingPunct="1"/>
            <a:r>
              <a:rPr lang="en-US" altLang="en-US"/>
              <a:t>Don’t wait for it to be stored in a register</a:t>
            </a:r>
          </a:p>
          <a:p>
            <a:pPr lvl="1" eaLnBrk="1" hangingPunct="1"/>
            <a:r>
              <a:rPr lang="en-US" altLang="en-US"/>
              <a:t>Requires extra connections in the datapath</a:t>
            </a:r>
            <a:endParaRPr lang="en-AU"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17EBE04-C51D-404D-B782-9D44EBBE8138}" type="slidenum">
              <a:rPr lang="en-AU" altLang="en-US" sz="1400"/>
              <a:pPr/>
              <a:t>48</a:t>
            </a:fld>
            <a:endParaRPr lang="en-AU" altLang="en-US" sz="1400"/>
          </a:p>
        </p:txBody>
      </p:sp>
      <p:pic>
        <p:nvPicPr>
          <p:cNvPr id="44035" name="Picture 6" descr="f04-3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141663"/>
            <a:ext cx="6586537"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2"/>
          <p:cNvSpPr>
            <a:spLocks noGrp="1" noChangeArrowheads="1"/>
          </p:cNvSpPr>
          <p:nvPr>
            <p:ph type="title"/>
          </p:nvPr>
        </p:nvSpPr>
        <p:spPr/>
        <p:txBody>
          <a:bodyPr/>
          <a:lstStyle/>
          <a:p>
            <a:pPr eaLnBrk="1" hangingPunct="1"/>
            <a:r>
              <a:rPr lang="en-US" altLang="en-US"/>
              <a:t>Load-Use Data Hazard</a:t>
            </a:r>
            <a:endParaRPr lang="en-AU" altLang="en-US"/>
          </a:p>
        </p:txBody>
      </p:sp>
      <p:sp>
        <p:nvSpPr>
          <p:cNvPr id="44037" name="Rectangle 3"/>
          <p:cNvSpPr>
            <a:spLocks noGrp="1" noChangeArrowheads="1"/>
          </p:cNvSpPr>
          <p:nvPr>
            <p:ph type="body" idx="1"/>
          </p:nvPr>
        </p:nvSpPr>
        <p:spPr>
          <a:xfrm>
            <a:off x="684213" y="1125538"/>
            <a:ext cx="8270875" cy="1843087"/>
          </a:xfrm>
        </p:spPr>
        <p:txBody>
          <a:bodyPr/>
          <a:lstStyle/>
          <a:p>
            <a:pPr eaLnBrk="1" hangingPunct="1"/>
            <a:r>
              <a:rPr lang="en-US" altLang="en-US"/>
              <a:t>Can’t always avoid stalls by forwarding</a:t>
            </a:r>
          </a:p>
          <a:p>
            <a:pPr lvl="1" eaLnBrk="1" hangingPunct="1"/>
            <a:r>
              <a:rPr lang="en-US" altLang="en-US"/>
              <a:t>If value not computed when needed</a:t>
            </a:r>
          </a:p>
          <a:p>
            <a:pPr lvl="1" eaLnBrk="1" hangingPunct="1"/>
            <a:r>
              <a:rPr lang="en-US" altLang="en-US"/>
              <a:t>Can’t forward backward in time!</a:t>
            </a:r>
            <a:endParaRPr lang="en-AU"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F39A232B-D3B2-47E7-88B9-3D839F5CBF62}" type="slidenum">
              <a:rPr lang="en-AU" altLang="en-US" sz="1400"/>
              <a:pPr/>
              <a:t>49</a:t>
            </a:fld>
            <a:endParaRPr lang="en-AU" altLang="en-US" sz="1400"/>
          </a:p>
        </p:txBody>
      </p:sp>
      <p:sp>
        <p:nvSpPr>
          <p:cNvPr id="45059" name="Rectangle 2"/>
          <p:cNvSpPr>
            <a:spLocks noGrp="1" noChangeArrowheads="1"/>
          </p:cNvSpPr>
          <p:nvPr>
            <p:ph type="title"/>
          </p:nvPr>
        </p:nvSpPr>
        <p:spPr/>
        <p:txBody>
          <a:bodyPr/>
          <a:lstStyle/>
          <a:p>
            <a:pPr eaLnBrk="1" hangingPunct="1"/>
            <a:r>
              <a:rPr lang="en-US" altLang="en-US" sz="4000"/>
              <a:t>Code Scheduling to Avoid Stalls</a:t>
            </a:r>
            <a:endParaRPr lang="en-AU" altLang="en-US" sz="4000"/>
          </a:p>
        </p:txBody>
      </p:sp>
      <p:sp>
        <p:nvSpPr>
          <p:cNvPr id="45060" name="Rectangle 3"/>
          <p:cNvSpPr>
            <a:spLocks noGrp="1" noChangeArrowheads="1"/>
          </p:cNvSpPr>
          <p:nvPr>
            <p:ph type="body" idx="1"/>
          </p:nvPr>
        </p:nvSpPr>
        <p:spPr>
          <a:xfrm>
            <a:off x="684213" y="1125538"/>
            <a:ext cx="8270875" cy="1843087"/>
          </a:xfrm>
        </p:spPr>
        <p:txBody>
          <a:bodyPr/>
          <a:lstStyle/>
          <a:p>
            <a:pPr eaLnBrk="1" hangingPunct="1"/>
            <a:r>
              <a:rPr lang="en-US" altLang="en-US"/>
              <a:t>Reorder code to avoid use of load result in the next instruction</a:t>
            </a:r>
          </a:p>
          <a:p>
            <a:pPr eaLnBrk="1" hangingPunct="1"/>
            <a:r>
              <a:rPr lang="en-US" altLang="en-US"/>
              <a:t>C code for </a:t>
            </a:r>
            <a:r>
              <a:rPr lang="en-US" altLang="en-US">
                <a:latin typeface="Lucida Console" panose="020B0609040504020204" pitchFamily="49" charset="0"/>
              </a:rPr>
              <a:t>A = B + E; C = B + F;</a:t>
            </a:r>
            <a:endParaRPr lang="en-AU" altLang="en-US">
              <a:latin typeface="Lucida Console" panose="020B0609040504020204" pitchFamily="49" charset="0"/>
            </a:endParaRPr>
          </a:p>
        </p:txBody>
      </p:sp>
      <p:sp>
        <p:nvSpPr>
          <p:cNvPr id="45061" name="Text Box 4"/>
          <p:cNvSpPr txBox="1">
            <a:spLocks noChangeArrowheads="1"/>
          </p:cNvSpPr>
          <p:nvPr/>
        </p:nvSpPr>
        <p:spPr bwMode="auto">
          <a:xfrm>
            <a:off x="2146300" y="3225800"/>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defRPr sz="1600">
                <a:solidFill>
                  <a:schemeClr val="tx1"/>
                </a:solidFill>
                <a:latin typeface="Arial" panose="020B0604020202020204" pitchFamily="34" charset="0"/>
              </a:defRPr>
            </a:lvl1pPr>
            <a:lvl2pPr marL="742950" indent="-285750" defTabSz="628650">
              <a:defRPr sz="1600">
                <a:solidFill>
                  <a:schemeClr val="tx1"/>
                </a:solidFill>
                <a:latin typeface="Arial" panose="020B0604020202020204" pitchFamily="34" charset="0"/>
              </a:defRPr>
            </a:lvl2pPr>
            <a:lvl3pPr marL="1143000" indent="-228600" defTabSz="628650">
              <a:defRPr sz="1600">
                <a:solidFill>
                  <a:schemeClr val="tx1"/>
                </a:solidFill>
                <a:latin typeface="Arial" panose="020B0604020202020204" pitchFamily="34" charset="0"/>
              </a:defRPr>
            </a:lvl3pPr>
            <a:lvl4pPr marL="1600200" indent="-228600" defTabSz="628650">
              <a:defRPr sz="1600">
                <a:solidFill>
                  <a:schemeClr val="tx1"/>
                </a:solidFill>
                <a:latin typeface="Arial" panose="020B0604020202020204" pitchFamily="34" charset="0"/>
              </a:defRPr>
            </a:lvl4pPr>
            <a:lvl5pPr marL="2057400" indent="-228600" defTabSz="628650">
              <a:defRPr sz="1600">
                <a:solidFill>
                  <a:schemeClr val="tx1"/>
                </a:solidFill>
                <a:latin typeface="Arial" panose="020B0604020202020204" pitchFamily="34" charset="0"/>
              </a:defRPr>
            </a:lvl5pPr>
            <a:lvl6pPr marL="2514600" indent="-228600" algn="ctr" defTabSz="628650"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628650"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628650"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628650" eaLnBrk="0" fontAlgn="base" hangingPunct="0">
              <a:spcBef>
                <a:spcPct val="0"/>
              </a:spcBef>
              <a:spcAft>
                <a:spcPct val="0"/>
              </a:spcAft>
              <a:defRPr sz="1600">
                <a:solidFill>
                  <a:schemeClr val="tx1"/>
                </a:solidFill>
                <a:latin typeface="Arial" panose="020B0604020202020204" pitchFamily="34" charset="0"/>
              </a:defRPr>
            </a:lvl9pPr>
          </a:lstStyle>
          <a:p>
            <a:pPr algn="l">
              <a:spcBef>
                <a:spcPct val="20000"/>
              </a:spcBef>
            </a:pPr>
            <a:r>
              <a:rPr lang="en-US" altLang="en-US" sz="2000">
                <a:latin typeface="Lucida Console" panose="020B0609040504020204" pitchFamily="49" charset="0"/>
              </a:rPr>
              <a:t>lw	$t1, 0($t0)</a:t>
            </a:r>
          </a:p>
          <a:p>
            <a:pPr algn="l">
              <a:spcBef>
                <a:spcPct val="20000"/>
              </a:spcBef>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$t2</a:t>
            </a:r>
            <a:r>
              <a:rPr lang="en-US" altLang="en-US" sz="2000">
                <a:latin typeface="Lucida Console" panose="020B0609040504020204" pitchFamily="49" charset="0"/>
              </a:rPr>
              <a:t>, 4($t0)</a:t>
            </a:r>
          </a:p>
          <a:p>
            <a:pPr algn="l">
              <a:spcBef>
                <a:spcPct val="20000"/>
              </a:spcBef>
            </a:pPr>
            <a:r>
              <a:rPr lang="en-US" altLang="en-US" sz="2000">
                <a:latin typeface="Lucida Console" panose="020B0609040504020204" pitchFamily="49" charset="0"/>
              </a:rPr>
              <a:t>add	$t3, $t1, </a:t>
            </a:r>
            <a:r>
              <a:rPr lang="en-US" altLang="en-US" sz="2000">
                <a:solidFill>
                  <a:srgbClr val="FF0000"/>
                </a:solidFill>
                <a:latin typeface="Lucida Console" panose="020B0609040504020204" pitchFamily="49" charset="0"/>
              </a:rPr>
              <a:t>$t2</a:t>
            </a:r>
          </a:p>
          <a:p>
            <a:pPr algn="l">
              <a:spcBef>
                <a:spcPct val="20000"/>
              </a:spcBef>
            </a:pPr>
            <a:r>
              <a:rPr lang="en-US" altLang="en-US" sz="2000">
                <a:latin typeface="Lucida Console" panose="020B0609040504020204" pitchFamily="49" charset="0"/>
              </a:rPr>
              <a:t>sw	$t3, 12($t0)</a:t>
            </a:r>
          </a:p>
          <a:p>
            <a:pPr algn="l">
              <a:spcBef>
                <a:spcPct val="20000"/>
              </a:spcBef>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$t4</a:t>
            </a:r>
            <a:r>
              <a:rPr lang="en-US" altLang="en-US" sz="2000">
                <a:latin typeface="Lucida Console" panose="020B0609040504020204" pitchFamily="49" charset="0"/>
              </a:rPr>
              <a:t>, 8($t0)</a:t>
            </a:r>
          </a:p>
          <a:p>
            <a:pPr algn="l">
              <a:spcBef>
                <a:spcPct val="20000"/>
              </a:spcBef>
            </a:pPr>
            <a:r>
              <a:rPr lang="en-US" altLang="en-US" sz="2000">
                <a:latin typeface="Lucida Console" panose="020B0609040504020204" pitchFamily="49" charset="0"/>
              </a:rPr>
              <a:t>add	$t5, $t1, </a:t>
            </a:r>
            <a:r>
              <a:rPr lang="en-US" altLang="en-US" sz="2000">
                <a:solidFill>
                  <a:srgbClr val="FF0000"/>
                </a:solidFill>
                <a:latin typeface="Lucida Console" panose="020B0609040504020204" pitchFamily="49" charset="0"/>
              </a:rPr>
              <a:t>$t4</a:t>
            </a:r>
          </a:p>
          <a:p>
            <a:pPr algn="l">
              <a:spcBef>
                <a:spcPct val="20000"/>
              </a:spcBef>
            </a:pPr>
            <a:r>
              <a:rPr lang="en-US" altLang="en-US" sz="2000">
                <a:latin typeface="Lucida Console" panose="020B0609040504020204" pitchFamily="49" charset="0"/>
              </a:rPr>
              <a:t>sw	$t5, 16($t0)</a:t>
            </a:r>
            <a:endParaRPr lang="en-AU" altLang="en-US" sz="2000">
              <a:latin typeface="Lucida Console" panose="020B0609040504020204" pitchFamily="49" charset="0"/>
            </a:endParaRPr>
          </a:p>
        </p:txBody>
      </p:sp>
      <p:sp>
        <p:nvSpPr>
          <p:cNvPr id="45062" name="AutoShape 5"/>
          <p:cNvSpPr>
            <a:spLocks/>
          </p:cNvSpPr>
          <p:nvPr/>
        </p:nvSpPr>
        <p:spPr bwMode="auto">
          <a:xfrm>
            <a:off x="777875" y="4078288"/>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800"/>
              <a:t>stall</a:t>
            </a:r>
            <a:endParaRPr lang="en-AU" altLang="en-US" sz="1800"/>
          </a:p>
        </p:txBody>
      </p:sp>
      <p:sp>
        <p:nvSpPr>
          <p:cNvPr id="45063" name="AutoShape 6"/>
          <p:cNvSpPr>
            <a:spLocks/>
          </p:cNvSpPr>
          <p:nvPr/>
        </p:nvSpPr>
        <p:spPr bwMode="auto">
          <a:xfrm>
            <a:off x="777875" y="5157788"/>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800"/>
              <a:t>stall</a:t>
            </a:r>
            <a:endParaRPr lang="en-AU" altLang="en-US" sz="1800"/>
          </a:p>
        </p:txBody>
      </p:sp>
      <p:sp>
        <p:nvSpPr>
          <p:cNvPr id="45064" name="Text Box 7"/>
          <p:cNvSpPr txBox="1">
            <a:spLocks noChangeArrowheads="1"/>
          </p:cNvSpPr>
          <p:nvPr/>
        </p:nvSpPr>
        <p:spPr bwMode="auto">
          <a:xfrm>
            <a:off x="5457825" y="3225800"/>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defRPr sz="1600">
                <a:solidFill>
                  <a:schemeClr val="tx1"/>
                </a:solidFill>
                <a:latin typeface="Arial" panose="020B0604020202020204" pitchFamily="34" charset="0"/>
              </a:defRPr>
            </a:lvl1pPr>
            <a:lvl2pPr marL="742950" indent="-285750" defTabSz="628650">
              <a:defRPr sz="1600">
                <a:solidFill>
                  <a:schemeClr val="tx1"/>
                </a:solidFill>
                <a:latin typeface="Arial" panose="020B0604020202020204" pitchFamily="34" charset="0"/>
              </a:defRPr>
            </a:lvl2pPr>
            <a:lvl3pPr marL="1143000" indent="-228600" defTabSz="628650">
              <a:defRPr sz="1600">
                <a:solidFill>
                  <a:schemeClr val="tx1"/>
                </a:solidFill>
                <a:latin typeface="Arial" panose="020B0604020202020204" pitchFamily="34" charset="0"/>
              </a:defRPr>
            </a:lvl3pPr>
            <a:lvl4pPr marL="1600200" indent="-228600" defTabSz="628650">
              <a:defRPr sz="1600">
                <a:solidFill>
                  <a:schemeClr val="tx1"/>
                </a:solidFill>
                <a:latin typeface="Arial" panose="020B0604020202020204" pitchFamily="34" charset="0"/>
              </a:defRPr>
            </a:lvl4pPr>
            <a:lvl5pPr marL="2057400" indent="-228600" defTabSz="628650">
              <a:defRPr sz="1600">
                <a:solidFill>
                  <a:schemeClr val="tx1"/>
                </a:solidFill>
                <a:latin typeface="Arial" panose="020B0604020202020204" pitchFamily="34" charset="0"/>
              </a:defRPr>
            </a:lvl5pPr>
            <a:lvl6pPr marL="2514600" indent="-228600" algn="ctr" defTabSz="628650"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defTabSz="628650"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defTabSz="628650"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defTabSz="628650" eaLnBrk="0" fontAlgn="base" hangingPunct="0">
              <a:spcBef>
                <a:spcPct val="0"/>
              </a:spcBef>
              <a:spcAft>
                <a:spcPct val="0"/>
              </a:spcAft>
              <a:defRPr sz="1600">
                <a:solidFill>
                  <a:schemeClr val="tx1"/>
                </a:solidFill>
                <a:latin typeface="Arial" panose="020B0604020202020204" pitchFamily="34" charset="0"/>
              </a:defRPr>
            </a:lvl9pPr>
          </a:lstStyle>
          <a:p>
            <a:pPr algn="l">
              <a:spcBef>
                <a:spcPct val="20000"/>
              </a:spcBef>
            </a:pPr>
            <a:r>
              <a:rPr lang="en-US" altLang="en-US" sz="2000">
                <a:latin typeface="Lucida Console" panose="020B0609040504020204" pitchFamily="49" charset="0"/>
              </a:rPr>
              <a:t>lw	$t1, 0($t0)</a:t>
            </a:r>
          </a:p>
          <a:p>
            <a:pPr algn="l">
              <a:spcBef>
                <a:spcPct val="20000"/>
              </a:spcBef>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$t2</a:t>
            </a:r>
            <a:r>
              <a:rPr lang="en-US" altLang="en-US" sz="2000">
                <a:latin typeface="Lucida Console" panose="020B0609040504020204" pitchFamily="49" charset="0"/>
              </a:rPr>
              <a:t>, 4($t0)</a:t>
            </a:r>
          </a:p>
          <a:p>
            <a:pPr algn="l">
              <a:spcBef>
                <a:spcPct val="20000"/>
              </a:spcBef>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$t4</a:t>
            </a:r>
            <a:r>
              <a:rPr lang="en-US" altLang="en-US" sz="2000">
                <a:latin typeface="Lucida Console" panose="020B0609040504020204" pitchFamily="49" charset="0"/>
              </a:rPr>
              <a:t>, 8($t0)</a:t>
            </a:r>
          </a:p>
          <a:p>
            <a:pPr algn="l">
              <a:spcBef>
                <a:spcPct val="20000"/>
              </a:spcBef>
            </a:pPr>
            <a:r>
              <a:rPr lang="en-US" altLang="en-US" sz="2000">
                <a:latin typeface="Lucida Console" panose="020B0609040504020204" pitchFamily="49" charset="0"/>
              </a:rPr>
              <a:t>add	$t3, $t1, </a:t>
            </a:r>
            <a:r>
              <a:rPr lang="en-US" altLang="en-US" sz="2000">
                <a:solidFill>
                  <a:srgbClr val="FF0000"/>
                </a:solidFill>
                <a:latin typeface="Lucida Console" panose="020B0609040504020204" pitchFamily="49" charset="0"/>
              </a:rPr>
              <a:t>$t2</a:t>
            </a:r>
          </a:p>
          <a:p>
            <a:pPr algn="l">
              <a:spcBef>
                <a:spcPct val="20000"/>
              </a:spcBef>
            </a:pPr>
            <a:r>
              <a:rPr lang="en-US" altLang="en-US" sz="2000">
                <a:latin typeface="Lucida Console" panose="020B0609040504020204" pitchFamily="49" charset="0"/>
              </a:rPr>
              <a:t>sw	$t3, 12($t0)</a:t>
            </a:r>
          </a:p>
          <a:p>
            <a:pPr algn="l">
              <a:spcBef>
                <a:spcPct val="20000"/>
              </a:spcBef>
            </a:pPr>
            <a:r>
              <a:rPr lang="en-US" altLang="en-US" sz="2000">
                <a:latin typeface="Lucida Console" panose="020B0609040504020204" pitchFamily="49" charset="0"/>
              </a:rPr>
              <a:t>add	$t5, $t1, </a:t>
            </a:r>
            <a:r>
              <a:rPr lang="en-US" altLang="en-US" sz="2000">
                <a:solidFill>
                  <a:srgbClr val="FF0000"/>
                </a:solidFill>
                <a:latin typeface="Lucida Console" panose="020B0609040504020204" pitchFamily="49" charset="0"/>
              </a:rPr>
              <a:t>$t4</a:t>
            </a:r>
          </a:p>
          <a:p>
            <a:pPr algn="l">
              <a:spcBef>
                <a:spcPct val="20000"/>
              </a:spcBef>
            </a:pPr>
            <a:r>
              <a:rPr lang="en-US" altLang="en-US" sz="2000">
                <a:latin typeface="Lucida Console" panose="020B0609040504020204" pitchFamily="49" charset="0"/>
              </a:rPr>
              <a:t>sw	$t5, 16($t0)</a:t>
            </a:r>
            <a:endParaRPr lang="en-AU" altLang="en-US" sz="2000">
              <a:latin typeface="Lucida Console" panose="020B0609040504020204" pitchFamily="49" charset="0"/>
            </a:endParaRPr>
          </a:p>
        </p:txBody>
      </p:sp>
      <p:sp>
        <p:nvSpPr>
          <p:cNvPr id="45065" name="Line 8"/>
          <p:cNvSpPr>
            <a:spLocks noChangeShapeType="1"/>
          </p:cNvSpPr>
          <p:nvPr/>
        </p:nvSpPr>
        <p:spPr bwMode="auto">
          <a:xfrm flipV="1">
            <a:off x="4572000" y="4221163"/>
            <a:ext cx="936625" cy="6477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45066" name="Oval 9"/>
          <p:cNvSpPr>
            <a:spLocks noChangeArrowheads="1"/>
          </p:cNvSpPr>
          <p:nvPr/>
        </p:nvSpPr>
        <p:spPr bwMode="auto">
          <a:xfrm>
            <a:off x="2771775"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45067" name="Oval 10"/>
          <p:cNvSpPr>
            <a:spLocks noChangeArrowheads="1"/>
          </p:cNvSpPr>
          <p:nvPr/>
        </p:nvSpPr>
        <p:spPr bwMode="auto">
          <a:xfrm>
            <a:off x="4284663"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45068" name="Oval 11"/>
          <p:cNvSpPr>
            <a:spLocks noChangeArrowheads="1"/>
          </p:cNvSpPr>
          <p:nvPr/>
        </p:nvSpPr>
        <p:spPr bwMode="auto">
          <a:xfrm>
            <a:off x="2771775" y="46529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45069" name="Oval 12"/>
          <p:cNvSpPr>
            <a:spLocks noChangeArrowheads="1"/>
          </p:cNvSpPr>
          <p:nvPr/>
        </p:nvSpPr>
        <p:spPr bwMode="auto">
          <a:xfrm>
            <a:off x="4284663"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45070" name="Oval 13"/>
          <p:cNvSpPr>
            <a:spLocks noChangeArrowheads="1"/>
          </p:cNvSpPr>
          <p:nvPr/>
        </p:nvSpPr>
        <p:spPr bwMode="auto">
          <a:xfrm>
            <a:off x="6084888"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45071" name="Oval 14"/>
          <p:cNvSpPr>
            <a:spLocks noChangeArrowheads="1"/>
          </p:cNvSpPr>
          <p:nvPr/>
        </p:nvSpPr>
        <p:spPr bwMode="auto">
          <a:xfrm>
            <a:off x="7596188" y="4292600"/>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45072" name="Oval 15"/>
          <p:cNvSpPr>
            <a:spLocks noChangeArrowheads="1"/>
          </p:cNvSpPr>
          <p:nvPr/>
        </p:nvSpPr>
        <p:spPr bwMode="auto">
          <a:xfrm>
            <a:off x="7596188"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45073" name="Oval 16"/>
          <p:cNvSpPr>
            <a:spLocks noChangeArrowheads="1"/>
          </p:cNvSpPr>
          <p:nvPr/>
        </p:nvSpPr>
        <p:spPr bwMode="auto">
          <a:xfrm>
            <a:off x="6084888"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45074" name="Line 17"/>
          <p:cNvSpPr>
            <a:spLocks noChangeShapeType="1"/>
          </p:cNvSpPr>
          <p:nvPr/>
        </p:nvSpPr>
        <p:spPr bwMode="auto">
          <a:xfrm>
            <a:off x="3409950" y="3819525"/>
            <a:ext cx="879475" cy="2921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5075" name="Line 18"/>
          <p:cNvSpPr>
            <a:spLocks noChangeShapeType="1"/>
          </p:cNvSpPr>
          <p:nvPr/>
        </p:nvSpPr>
        <p:spPr bwMode="auto">
          <a:xfrm>
            <a:off x="3400425" y="4918075"/>
            <a:ext cx="903288" cy="2159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5076" name="Line 19"/>
          <p:cNvSpPr>
            <a:spLocks noChangeShapeType="1"/>
          </p:cNvSpPr>
          <p:nvPr/>
        </p:nvSpPr>
        <p:spPr bwMode="auto">
          <a:xfrm>
            <a:off x="6726238" y="3829050"/>
            <a:ext cx="895350" cy="6080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5077" name="Line 20"/>
          <p:cNvSpPr>
            <a:spLocks noChangeShapeType="1"/>
          </p:cNvSpPr>
          <p:nvPr/>
        </p:nvSpPr>
        <p:spPr bwMode="auto">
          <a:xfrm>
            <a:off x="6654800" y="4287838"/>
            <a:ext cx="966788" cy="8461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5078" name="Text Box 21"/>
          <p:cNvSpPr txBox="1">
            <a:spLocks noChangeArrowheads="1"/>
          </p:cNvSpPr>
          <p:nvPr/>
        </p:nvSpPr>
        <p:spPr bwMode="auto">
          <a:xfrm>
            <a:off x="6300788" y="5876925"/>
            <a:ext cx="1146175" cy="376238"/>
          </a:xfrm>
          <a:prstGeom prst="rect">
            <a:avLst/>
          </a:prstGeom>
          <a:solidFill>
            <a:schemeClr val="accent1"/>
          </a:solidFill>
          <a:ln w="9525">
            <a:solidFill>
              <a:schemeClr val="tx1"/>
            </a:solidFill>
            <a:miter lim="800000"/>
            <a:headEnd/>
            <a:tailEnd/>
          </a:ln>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11 cycles</a:t>
            </a:r>
            <a:endParaRPr lang="en-AU" altLang="en-US" sz="1800"/>
          </a:p>
        </p:txBody>
      </p:sp>
      <p:sp>
        <p:nvSpPr>
          <p:cNvPr id="45079" name="Text Box 22"/>
          <p:cNvSpPr txBox="1">
            <a:spLocks noChangeArrowheads="1"/>
          </p:cNvSpPr>
          <p:nvPr/>
        </p:nvSpPr>
        <p:spPr bwMode="auto">
          <a:xfrm>
            <a:off x="2987675" y="5876925"/>
            <a:ext cx="1146175" cy="376238"/>
          </a:xfrm>
          <a:prstGeom prst="rect">
            <a:avLst/>
          </a:prstGeom>
          <a:solidFill>
            <a:schemeClr val="accent1"/>
          </a:solidFill>
          <a:ln w="9525">
            <a:solidFill>
              <a:schemeClr val="tx1"/>
            </a:solidFill>
            <a:miter lim="800000"/>
            <a:headEnd/>
            <a:tailEnd/>
          </a:ln>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13 cycles</a:t>
            </a:r>
            <a:endParaRPr lang="en-AU" altLang="en-US"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DAF60CA5-AA12-4BFB-8708-35B6737236DD}" type="slidenum">
              <a:rPr lang="en-AU" altLang="en-US" sz="1400"/>
              <a:pPr/>
              <a:t>5</a:t>
            </a:fld>
            <a:endParaRPr lang="en-AU" altLang="en-US" sz="1400"/>
          </a:p>
        </p:txBody>
      </p:sp>
      <p:sp>
        <p:nvSpPr>
          <p:cNvPr id="6147" name="Rectangle 2"/>
          <p:cNvSpPr>
            <a:spLocks noGrp="1" noChangeArrowheads="1"/>
          </p:cNvSpPr>
          <p:nvPr>
            <p:ph type="title"/>
          </p:nvPr>
        </p:nvSpPr>
        <p:spPr/>
        <p:txBody>
          <a:bodyPr/>
          <a:lstStyle/>
          <a:p>
            <a:pPr eaLnBrk="1" hangingPunct="1"/>
            <a:r>
              <a:rPr lang="en-US" altLang="en-US"/>
              <a:t>CPU Overview</a:t>
            </a:r>
            <a:endParaRPr lang="en-AU" altLang="en-US"/>
          </a:p>
        </p:txBody>
      </p:sp>
      <p:pic>
        <p:nvPicPr>
          <p:cNvPr id="6148"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ED54004-2EA5-426B-A0E5-0530115411B5}" type="slidenum">
              <a:rPr lang="en-AU" altLang="en-US" sz="1400"/>
              <a:pPr/>
              <a:t>50</a:t>
            </a:fld>
            <a:endParaRPr lang="en-AU" altLang="en-US" sz="1400"/>
          </a:p>
        </p:txBody>
      </p:sp>
      <p:sp>
        <p:nvSpPr>
          <p:cNvPr id="46083" name="Rectangle 2"/>
          <p:cNvSpPr>
            <a:spLocks noGrp="1" noChangeArrowheads="1"/>
          </p:cNvSpPr>
          <p:nvPr>
            <p:ph type="title"/>
          </p:nvPr>
        </p:nvSpPr>
        <p:spPr/>
        <p:txBody>
          <a:bodyPr/>
          <a:lstStyle/>
          <a:p>
            <a:pPr eaLnBrk="1" hangingPunct="1"/>
            <a:r>
              <a:rPr lang="en-US" altLang="en-US"/>
              <a:t>Control Hazards</a:t>
            </a:r>
            <a:endParaRPr lang="en-AU" altLang="en-US"/>
          </a:p>
        </p:txBody>
      </p:sp>
      <p:sp>
        <p:nvSpPr>
          <p:cNvPr id="46084" name="Rectangle 3"/>
          <p:cNvSpPr>
            <a:spLocks noGrp="1" noChangeArrowheads="1"/>
          </p:cNvSpPr>
          <p:nvPr>
            <p:ph type="body" idx="1"/>
          </p:nvPr>
        </p:nvSpPr>
        <p:spPr/>
        <p:txBody>
          <a:bodyPr/>
          <a:lstStyle/>
          <a:p>
            <a:pPr eaLnBrk="1" hangingPunct="1">
              <a:lnSpc>
                <a:spcPct val="90000"/>
              </a:lnSpc>
            </a:pPr>
            <a:r>
              <a:rPr lang="en-US" altLang="en-US"/>
              <a:t>Branch determines flow of control</a:t>
            </a:r>
          </a:p>
          <a:p>
            <a:pPr lvl="1" eaLnBrk="1" hangingPunct="1">
              <a:lnSpc>
                <a:spcPct val="90000"/>
              </a:lnSpc>
            </a:pPr>
            <a:r>
              <a:rPr lang="en-US" altLang="en-US"/>
              <a:t>Fetching next instruction depends on branch outcome</a:t>
            </a:r>
          </a:p>
          <a:p>
            <a:pPr lvl="1" eaLnBrk="1" hangingPunct="1">
              <a:lnSpc>
                <a:spcPct val="90000"/>
              </a:lnSpc>
            </a:pPr>
            <a:r>
              <a:rPr lang="en-US" altLang="en-US"/>
              <a:t>Pipeline can’t always fetch correct instruction</a:t>
            </a:r>
          </a:p>
          <a:p>
            <a:pPr lvl="2" eaLnBrk="1" hangingPunct="1">
              <a:lnSpc>
                <a:spcPct val="90000"/>
              </a:lnSpc>
            </a:pPr>
            <a:r>
              <a:rPr lang="en-US" altLang="en-US"/>
              <a:t>Still working on ID stage of branch</a:t>
            </a:r>
          </a:p>
          <a:p>
            <a:pPr eaLnBrk="1" hangingPunct="1">
              <a:lnSpc>
                <a:spcPct val="90000"/>
              </a:lnSpc>
            </a:pPr>
            <a:r>
              <a:rPr lang="en-US" altLang="en-US"/>
              <a:t>In MIPS pipeline</a:t>
            </a:r>
          </a:p>
          <a:p>
            <a:pPr lvl="1" eaLnBrk="1" hangingPunct="1">
              <a:lnSpc>
                <a:spcPct val="90000"/>
              </a:lnSpc>
            </a:pPr>
            <a:r>
              <a:rPr lang="en-US" altLang="en-US"/>
              <a:t>Need to compare registers and compute target early in the pipeline</a:t>
            </a:r>
          </a:p>
          <a:p>
            <a:pPr lvl="1" eaLnBrk="1" hangingPunct="1">
              <a:lnSpc>
                <a:spcPct val="90000"/>
              </a:lnSpc>
            </a:pPr>
            <a:r>
              <a:rPr lang="en-US" altLang="en-US"/>
              <a:t>Add hardware to do it in ID stage</a:t>
            </a:r>
            <a:endParaRPr lang="en-AU"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D27B681E-F6A8-479B-AC70-C53DF7B903F4}" type="slidenum">
              <a:rPr lang="en-AU" altLang="en-US" sz="1400"/>
              <a:pPr/>
              <a:t>51</a:t>
            </a:fld>
            <a:endParaRPr lang="en-AU" altLang="en-US" sz="1400"/>
          </a:p>
        </p:txBody>
      </p:sp>
      <p:pic>
        <p:nvPicPr>
          <p:cNvPr id="47107" name="Picture 6" descr="f04-3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852738"/>
            <a:ext cx="6042025"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2"/>
          <p:cNvSpPr>
            <a:spLocks noGrp="1" noChangeArrowheads="1"/>
          </p:cNvSpPr>
          <p:nvPr>
            <p:ph type="title"/>
          </p:nvPr>
        </p:nvSpPr>
        <p:spPr/>
        <p:txBody>
          <a:bodyPr/>
          <a:lstStyle/>
          <a:p>
            <a:pPr eaLnBrk="1" hangingPunct="1"/>
            <a:r>
              <a:rPr lang="en-US" altLang="en-US"/>
              <a:t>Stall on Branch</a:t>
            </a:r>
            <a:endParaRPr lang="en-AU" altLang="en-US"/>
          </a:p>
        </p:txBody>
      </p:sp>
      <p:sp>
        <p:nvSpPr>
          <p:cNvPr id="47109" name="Rectangle 3"/>
          <p:cNvSpPr>
            <a:spLocks noGrp="1" noChangeArrowheads="1"/>
          </p:cNvSpPr>
          <p:nvPr>
            <p:ph type="body" idx="1"/>
          </p:nvPr>
        </p:nvSpPr>
        <p:spPr>
          <a:xfrm>
            <a:off x="684213" y="1125538"/>
            <a:ext cx="8270875" cy="1306512"/>
          </a:xfrm>
        </p:spPr>
        <p:txBody>
          <a:bodyPr/>
          <a:lstStyle/>
          <a:p>
            <a:pPr eaLnBrk="1" hangingPunct="1"/>
            <a:r>
              <a:rPr lang="en-US" altLang="en-US"/>
              <a:t>Wait until branch outcome determined before fetching next instruction</a:t>
            </a:r>
            <a:endParaRPr lang="en-AU"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310A5FD8-54E3-4A03-A2B4-A84892ABE358}" type="slidenum">
              <a:rPr lang="en-AU" altLang="en-US" sz="1400"/>
              <a:pPr/>
              <a:t>52</a:t>
            </a:fld>
            <a:endParaRPr lang="en-AU" altLang="en-US" sz="1400"/>
          </a:p>
        </p:txBody>
      </p:sp>
      <p:sp>
        <p:nvSpPr>
          <p:cNvPr id="48131" name="Rectangle 2"/>
          <p:cNvSpPr>
            <a:spLocks noGrp="1" noChangeArrowheads="1"/>
          </p:cNvSpPr>
          <p:nvPr>
            <p:ph type="title"/>
          </p:nvPr>
        </p:nvSpPr>
        <p:spPr/>
        <p:txBody>
          <a:bodyPr/>
          <a:lstStyle/>
          <a:p>
            <a:pPr eaLnBrk="1" hangingPunct="1"/>
            <a:r>
              <a:rPr lang="en-US" altLang="en-US"/>
              <a:t>Branch Prediction</a:t>
            </a:r>
            <a:endParaRPr lang="en-AU" altLang="en-US"/>
          </a:p>
        </p:txBody>
      </p:sp>
      <p:sp>
        <p:nvSpPr>
          <p:cNvPr id="48132" name="Rectangle 3"/>
          <p:cNvSpPr>
            <a:spLocks noGrp="1" noChangeArrowheads="1"/>
          </p:cNvSpPr>
          <p:nvPr>
            <p:ph type="body" idx="1"/>
          </p:nvPr>
        </p:nvSpPr>
        <p:spPr/>
        <p:txBody>
          <a:bodyPr/>
          <a:lstStyle/>
          <a:p>
            <a:pPr eaLnBrk="1" hangingPunct="1"/>
            <a:r>
              <a:rPr lang="en-US" altLang="en-US"/>
              <a:t>Longer pipelines can’t readily determine branch outcome early</a:t>
            </a:r>
          </a:p>
          <a:p>
            <a:pPr lvl="1" eaLnBrk="1" hangingPunct="1"/>
            <a:r>
              <a:rPr lang="en-US" altLang="en-US"/>
              <a:t>Stall penalty becomes unacceptable</a:t>
            </a:r>
          </a:p>
          <a:p>
            <a:pPr eaLnBrk="1" hangingPunct="1"/>
            <a:r>
              <a:rPr lang="en-US" altLang="en-US"/>
              <a:t>Predict outcome of branch</a:t>
            </a:r>
          </a:p>
          <a:p>
            <a:pPr lvl="1" eaLnBrk="1" hangingPunct="1"/>
            <a:r>
              <a:rPr lang="en-US" altLang="en-US"/>
              <a:t>Only stall if prediction is wrong</a:t>
            </a:r>
          </a:p>
          <a:p>
            <a:pPr eaLnBrk="1" hangingPunct="1"/>
            <a:r>
              <a:rPr lang="en-US" altLang="en-US"/>
              <a:t>In MIPS pipeline</a:t>
            </a:r>
          </a:p>
          <a:p>
            <a:pPr lvl="1" eaLnBrk="1" hangingPunct="1"/>
            <a:r>
              <a:rPr lang="en-US" altLang="en-US"/>
              <a:t>Can predict branches not taken</a:t>
            </a:r>
          </a:p>
          <a:p>
            <a:pPr lvl="1" eaLnBrk="1" hangingPunct="1"/>
            <a:r>
              <a:rPr lang="en-US" altLang="en-US"/>
              <a:t>Fetch instruction after branch, with no delay</a:t>
            </a:r>
            <a:endParaRPr lang="en-AU"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0E323C20-D943-4E40-BC05-93780E51104E}" type="slidenum">
              <a:rPr lang="en-AU" altLang="en-US" sz="1400"/>
              <a:pPr/>
              <a:t>53</a:t>
            </a:fld>
            <a:endParaRPr lang="en-AU" altLang="en-US" sz="1400"/>
          </a:p>
        </p:txBody>
      </p:sp>
      <p:pic>
        <p:nvPicPr>
          <p:cNvPr id="49155" name="Picture 7" descr="f04-3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268413"/>
            <a:ext cx="6035675"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2"/>
          <p:cNvSpPr>
            <a:spLocks noGrp="1" noChangeArrowheads="1"/>
          </p:cNvSpPr>
          <p:nvPr>
            <p:ph type="title"/>
          </p:nvPr>
        </p:nvSpPr>
        <p:spPr/>
        <p:txBody>
          <a:bodyPr/>
          <a:lstStyle/>
          <a:p>
            <a:pPr eaLnBrk="1" hangingPunct="1"/>
            <a:r>
              <a:rPr lang="en-US" altLang="en-US"/>
              <a:t>MIPS with Predict Not Taken</a:t>
            </a:r>
            <a:endParaRPr lang="en-AU" altLang="en-US"/>
          </a:p>
        </p:txBody>
      </p:sp>
      <p:sp>
        <p:nvSpPr>
          <p:cNvPr id="49157" name="Text Box 5"/>
          <p:cNvSpPr txBox="1">
            <a:spLocks noChangeArrowheads="1"/>
          </p:cNvSpPr>
          <p:nvPr/>
        </p:nvSpPr>
        <p:spPr bwMode="auto">
          <a:xfrm>
            <a:off x="755650" y="2133600"/>
            <a:ext cx="1295400" cy="650875"/>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Prediction correct</a:t>
            </a:r>
            <a:endParaRPr lang="en-AU" altLang="en-US" sz="1800"/>
          </a:p>
        </p:txBody>
      </p:sp>
      <p:sp>
        <p:nvSpPr>
          <p:cNvPr id="49158" name="Text Box 6"/>
          <p:cNvSpPr txBox="1">
            <a:spLocks noChangeArrowheads="1"/>
          </p:cNvSpPr>
          <p:nvPr/>
        </p:nvSpPr>
        <p:spPr bwMode="auto">
          <a:xfrm>
            <a:off x="755650" y="4797425"/>
            <a:ext cx="1295400" cy="650875"/>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Prediction incorrect</a:t>
            </a:r>
            <a:endParaRPr lang="en-AU" altLang="en-US" sz="1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8AD19159-A5D5-4F44-B291-7E0C43F9125E}" type="slidenum">
              <a:rPr lang="en-AU" altLang="en-US" sz="1400"/>
              <a:pPr/>
              <a:t>54</a:t>
            </a:fld>
            <a:endParaRPr lang="en-AU" altLang="en-US" sz="1400"/>
          </a:p>
        </p:txBody>
      </p:sp>
      <p:sp>
        <p:nvSpPr>
          <p:cNvPr id="50179" name="Rectangle 2"/>
          <p:cNvSpPr>
            <a:spLocks noGrp="1" noChangeArrowheads="1"/>
          </p:cNvSpPr>
          <p:nvPr>
            <p:ph type="title"/>
          </p:nvPr>
        </p:nvSpPr>
        <p:spPr/>
        <p:txBody>
          <a:bodyPr/>
          <a:lstStyle/>
          <a:p>
            <a:pPr eaLnBrk="1" hangingPunct="1"/>
            <a:r>
              <a:rPr lang="en-US" altLang="en-US" sz="4000"/>
              <a:t>More-Realistic Branch Prediction</a:t>
            </a:r>
            <a:endParaRPr lang="en-AU" altLang="en-US" sz="4000"/>
          </a:p>
        </p:txBody>
      </p:sp>
      <p:sp>
        <p:nvSpPr>
          <p:cNvPr id="50180" name="Rectangle 3"/>
          <p:cNvSpPr>
            <a:spLocks noGrp="1" noChangeArrowheads="1"/>
          </p:cNvSpPr>
          <p:nvPr>
            <p:ph type="body" idx="1"/>
          </p:nvPr>
        </p:nvSpPr>
        <p:spPr/>
        <p:txBody>
          <a:bodyPr/>
          <a:lstStyle/>
          <a:p>
            <a:pPr eaLnBrk="1" hangingPunct="1"/>
            <a:r>
              <a:rPr lang="en-US" altLang="en-US" sz="2800"/>
              <a:t>Static branch prediction</a:t>
            </a:r>
          </a:p>
          <a:p>
            <a:pPr lvl="1" eaLnBrk="1" hangingPunct="1"/>
            <a:r>
              <a:rPr lang="en-US" altLang="en-US" sz="2400"/>
              <a:t>Based on typical branch behavior</a:t>
            </a:r>
          </a:p>
          <a:p>
            <a:pPr lvl="1" eaLnBrk="1" hangingPunct="1"/>
            <a:r>
              <a:rPr lang="en-US" altLang="en-US" sz="2400"/>
              <a:t>Example: loop and if-statement branches</a:t>
            </a:r>
          </a:p>
          <a:p>
            <a:pPr lvl="2" eaLnBrk="1" hangingPunct="1"/>
            <a:r>
              <a:rPr lang="en-US" altLang="en-US" sz="2000"/>
              <a:t>Predict backward branches taken</a:t>
            </a:r>
          </a:p>
          <a:p>
            <a:pPr lvl="2" eaLnBrk="1" hangingPunct="1"/>
            <a:r>
              <a:rPr lang="en-US" altLang="en-US" sz="2000"/>
              <a:t>Predict forward branches not taken</a:t>
            </a:r>
          </a:p>
          <a:p>
            <a:pPr eaLnBrk="1" hangingPunct="1"/>
            <a:r>
              <a:rPr lang="en-US" altLang="en-US" sz="2800"/>
              <a:t>Dynamic branch prediction</a:t>
            </a:r>
          </a:p>
          <a:p>
            <a:pPr lvl="1" eaLnBrk="1" hangingPunct="1"/>
            <a:r>
              <a:rPr lang="en-US" altLang="en-US" sz="2400"/>
              <a:t>Hardware measures actual branch behavior</a:t>
            </a:r>
          </a:p>
          <a:p>
            <a:pPr lvl="2" eaLnBrk="1" hangingPunct="1"/>
            <a:r>
              <a:rPr lang="en-US" altLang="en-US" sz="2000"/>
              <a:t>e.g., record recent history of each branch</a:t>
            </a:r>
          </a:p>
          <a:p>
            <a:pPr lvl="1" eaLnBrk="1" hangingPunct="1"/>
            <a:r>
              <a:rPr lang="en-US" altLang="en-US" sz="2400"/>
              <a:t>Assume future behavior will continue the trend</a:t>
            </a:r>
          </a:p>
          <a:p>
            <a:pPr lvl="2" eaLnBrk="1" hangingPunct="1"/>
            <a:r>
              <a:rPr lang="en-US" altLang="en-US" sz="2000"/>
              <a:t>When wrong, stall while re-fetching, and update history</a:t>
            </a:r>
            <a:endParaRPr lang="en-AU" altLang="en-US" sz="2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49DB322-C840-4E8C-BCF7-020583765B85}" type="slidenum">
              <a:rPr lang="en-AU" altLang="en-US" sz="1400"/>
              <a:pPr/>
              <a:t>55</a:t>
            </a:fld>
            <a:endParaRPr lang="en-AU" altLang="en-US" sz="1400"/>
          </a:p>
        </p:txBody>
      </p:sp>
      <p:sp>
        <p:nvSpPr>
          <p:cNvPr id="51203" name="Rectangle 2"/>
          <p:cNvSpPr>
            <a:spLocks noGrp="1" noChangeArrowheads="1"/>
          </p:cNvSpPr>
          <p:nvPr>
            <p:ph type="title"/>
          </p:nvPr>
        </p:nvSpPr>
        <p:spPr/>
        <p:txBody>
          <a:bodyPr/>
          <a:lstStyle/>
          <a:p>
            <a:pPr eaLnBrk="1" hangingPunct="1"/>
            <a:r>
              <a:rPr lang="en-US" altLang="en-US"/>
              <a:t>Pipeline Summary</a:t>
            </a:r>
            <a:endParaRPr lang="en-AU" altLang="en-US"/>
          </a:p>
        </p:txBody>
      </p:sp>
      <p:sp>
        <p:nvSpPr>
          <p:cNvPr id="51204" name="Rectangle 3"/>
          <p:cNvSpPr>
            <a:spLocks noGrp="1" noChangeArrowheads="1"/>
          </p:cNvSpPr>
          <p:nvPr>
            <p:ph type="body" idx="1"/>
          </p:nvPr>
        </p:nvSpPr>
        <p:spPr>
          <a:xfrm>
            <a:off x="684213" y="1844675"/>
            <a:ext cx="8270875" cy="4392613"/>
          </a:xfrm>
        </p:spPr>
        <p:txBody>
          <a:bodyPr/>
          <a:lstStyle/>
          <a:p>
            <a:pPr eaLnBrk="1" hangingPunct="1"/>
            <a:r>
              <a:rPr lang="en-US" altLang="en-US"/>
              <a:t>Pipelining improves performance by increasing instruction throughput</a:t>
            </a:r>
          </a:p>
          <a:p>
            <a:pPr lvl="1" eaLnBrk="1" hangingPunct="1"/>
            <a:r>
              <a:rPr lang="en-US" altLang="en-US"/>
              <a:t>Executes multiple instructions in parallel</a:t>
            </a:r>
          </a:p>
          <a:p>
            <a:pPr lvl="1" eaLnBrk="1" hangingPunct="1"/>
            <a:r>
              <a:rPr lang="en-US" altLang="en-US"/>
              <a:t>Each instruction has the same latency</a:t>
            </a:r>
          </a:p>
          <a:p>
            <a:pPr eaLnBrk="1" hangingPunct="1"/>
            <a:r>
              <a:rPr lang="en-US" altLang="en-US"/>
              <a:t>Subject to hazards</a:t>
            </a:r>
          </a:p>
          <a:p>
            <a:pPr lvl="1" eaLnBrk="1" hangingPunct="1"/>
            <a:r>
              <a:rPr lang="en-US" altLang="en-US"/>
              <a:t>Structure, data, control</a:t>
            </a:r>
          </a:p>
          <a:p>
            <a:pPr eaLnBrk="1" hangingPunct="1"/>
            <a:r>
              <a:rPr lang="en-AU" altLang="en-US"/>
              <a:t>Instruction set design affects complexity of pipeline implementation</a:t>
            </a:r>
          </a:p>
        </p:txBody>
      </p:sp>
      <p:sp>
        <p:nvSpPr>
          <p:cNvPr id="51205" name="Text Box 4"/>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2400" b="1">
                <a:solidFill>
                  <a:schemeClr val="folHlink"/>
                </a:solidFill>
                <a:latin typeface="Arial Black" panose="020B0A04020102020204" pitchFamily="34" charset="0"/>
              </a:rPr>
              <a:t>The BIG Picture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C6399961-9616-411A-BFCA-FB9F941F7B50}" type="slidenum">
              <a:rPr lang="en-AU" altLang="en-US" sz="1400"/>
              <a:pPr/>
              <a:t>56</a:t>
            </a:fld>
            <a:endParaRPr lang="en-AU" altLang="en-US" sz="1400"/>
          </a:p>
        </p:txBody>
      </p:sp>
      <p:pic>
        <p:nvPicPr>
          <p:cNvPr id="52227" name="Picture 9" descr="f04-3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196975"/>
            <a:ext cx="7146925"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pPr eaLnBrk="1" hangingPunct="1"/>
            <a:r>
              <a:rPr lang="en-US" altLang="en-US"/>
              <a:t>MIPS Pipelined Datapath</a:t>
            </a:r>
            <a:endParaRPr lang="en-AU" altLang="en-US"/>
          </a:p>
        </p:txBody>
      </p:sp>
      <p:sp>
        <p:nvSpPr>
          <p:cNvPr id="52229" name="Text Box 3"/>
          <p:cNvSpPr txBox="1">
            <a:spLocks noChangeArrowheads="1"/>
          </p:cNvSpPr>
          <p:nvPr/>
        </p:nvSpPr>
        <p:spPr bwMode="auto">
          <a:xfrm rot="5400000">
            <a:off x="7027069" y="1750219"/>
            <a:ext cx="3867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§4.6 Pipelined Datapath and Control</a:t>
            </a:r>
          </a:p>
        </p:txBody>
      </p:sp>
      <p:sp>
        <p:nvSpPr>
          <p:cNvPr id="52230" name="AutoShape 5"/>
          <p:cNvSpPr>
            <a:spLocks/>
          </p:cNvSpPr>
          <p:nvPr/>
        </p:nvSpPr>
        <p:spPr bwMode="auto">
          <a:xfrm>
            <a:off x="2124075" y="5157788"/>
            <a:ext cx="571500" cy="330200"/>
          </a:xfrm>
          <a:prstGeom prst="borderCallout1">
            <a:avLst>
              <a:gd name="adj1" fmla="val 34616"/>
              <a:gd name="adj2" fmla="val 113333"/>
              <a:gd name="adj3" fmla="val -118750"/>
              <a:gd name="adj4" fmla="val 229722"/>
            </a:avLst>
          </a:prstGeom>
          <a:solidFill>
            <a:schemeClr val="accent1"/>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WB</a:t>
            </a:r>
            <a:endParaRPr lang="en-AU" altLang="en-US" sz="1400"/>
          </a:p>
        </p:txBody>
      </p:sp>
      <p:sp>
        <p:nvSpPr>
          <p:cNvPr id="52231" name="AutoShape 6"/>
          <p:cNvSpPr>
            <a:spLocks/>
          </p:cNvSpPr>
          <p:nvPr/>
        </p:nvSpPr>
        <p:spPr bwMode="auto">
          <a:xfrm>
            <a:off x="395288" y="4292600"/>
            <a:ext cx="650875" cy="330200"/>
          </a:xfrm>
          <a:prstGeom prst="borderCallout1">
            <a:avLst>
              <a:gd name="adj1" fmla="val 34616"/>
              <a:gd name="adj2" fmla="val 111708"/>
              <a:gd name="adj3" fmla="val -68269"/>
              <a:gd name="adj4" fmla="val 153417"/>
            </a:avLst>
          </a:prstGeom>
          <a:solidFill>
            <a:schemeClr val="accent1"/>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MEM</a:t>
            </a:r>
            <a:endParaRPr lang="en-AU" altLang="en-US" sz="1400"/>
          </a:p>
        </p:txBody>
      </p:sp>
      <p:sp>
        <p:nvSpPr>
          <p:cNvPr id="52232" name="Text Box 7"/>
          <p:cNvSpPr txBox="1">
            <a:spLocks noChangeArrowheads="1"/>
          </p:cNvSpPr>
          <p:nvPr/>
        </p:nvSpPr>
        <p:spPr bwMode="auto">
          <a:xfrm>
            <a:off x="179388" y="5013325"/>
            <a:ext cx="1512887" cy="925513"/>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Right-to-left flow leads to hazards</a:t>
            </a:r>
            <a:endParaRPr lang="en-AU" altLang="en-US"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F56FAF04-3773-49D2-B0AD-E37CF3DE44DF}" type="slidenum">
              <a:rPr lang="en-AU" altLang="en-US" sz="1400"/>
              <a:pPr/>
              <a:t>57</a:t>
            </a:fld>
            <a:endParaRPr lang="en-AU" altLang="en-US" sz="1400"/>
          </a:p>
        </p:txBody>
      </p:sp>
      <p:pic>
        <p:nvPicPr>
          <p:cNvPr id="53251" name="Picture 7" descr="f04-3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492375"/>
            <a:ext cx="7993063"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2"/>
          <p:cNvSpPr>
            <a:spLocks noGrp="1" noChangeArrowheads="1"/>
          </p:cNvSpPr>
          <p:nvPr>
            <p:ph type="title"/>
          </p:nvPr>
        </p:nvSpPr>
        <p:spPr/>
        <p:txBody>
          <a:bodyPr/>
          <a:lstStyle/>
          <a:p>
            <a:pPr eaLnBrk="1" hangingPunct="1"/>
            <a:r>
              <a:rPr lang="en-US" altLang="en-US"/>
              <a:t>Pipeline registers</a:t>
            </a:r>
            <a:endParaRPr lang="en-AU" altLang="en-US"/>
          </a:p>
        </p:txBody>
      </p:sp>
      <p:sp>
        <p:nvSpPr>
          <p:cNvPr id="53253" name="Rectangle 3"/>
          <p:cNvSpPr>
            <a:spLocks noGrp="1" noChangeArrowheads="1"/>
          </p:cNvSpPr>
          <p:nvPr>
            <p:ph type="body" idx="1"/>
          </p:nvPr>
        </p:nvSpPr>
        <p:spPr>
          <a:xfrm>
            <a:off x="684213" y="1125538"/>
            <a:ext cx="8351837" cy="1306512"/>
          </a:xfrm>
        </p:spPr>
        <p:txBody>
          <a:bodyPr/>
          <a:lstStyle/>
          <a:p>
            <a:pPr eaLnBrk="1" hangingPunct="1"/>
            <a:r>
              <a:rPr lang="en-US" altLang="en-US"/>
              <a:t>Need registers between stages</a:t>
            </a:r>
          </a:p>
          <a:p>
            <a:pPr lvl="1" eaLnBrk="1" hangingPunct="1"/>
            <a:r>
              <a:rPr lang="en-US" altLang="en-US"/>
              <a:t>To hold information produced in previous cycle</a:t>
            </a:r>
            <a:endParaRPr lang="en-AU"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3DD8D9C1-1FD7-4716-8C85-E25E7C2FA8E5}" type="slidenum">
              <a:rPr lang="en-AU" altLang="en-US" sz="1400"/>
              <a:pPr/>
              <a:t>58</a:t>
            </a:fld>
            <a:endParaRPr lang="en-AU" altLang="en-US" sz="1400"/>
          </a:p>
        </p:txBody>
      </p:sp>
      <p:sp>
        <p:nvSpPr>
          <p:cNvPr id="54275" name="Rectangle 2"/>
          <p:cNvSpPr>
            <a:spLocks noGrp="1" noChangeArrowheads="1"/>
          </p:cNvSpPr>
          <p:nvPr>
            <p:ph type="title"/>
          </p:nvPr>
        </p:nvSpPr>
        <p:spPr/>
        <p:txBody>
          <a:bodyPr/>
          <a:lstStyle/>
          <a:p>
            <a:pPr eaLnBrk="1" hangingPunct="1"/>
            <a:r>
              <a:rPr lang="en-US" altLang="en-US"/>
              <a:t>Pipeline Operation</a:t>
            </a:r>
            <a:endParaRPr lang="en-AU" altLang="en-US"/>
          </a:p>
        </p:txBody>
      </p:sp>
      <p:sp>
        <p:nvSpPr>
          <p:cNvPr id="54276" name="Rectangle 3"/>
          <p:cNvSpPr>
            <a:spLocks noGrp="1" noChangeArrowheads="1"/>
          </p:cNvSpPr>
          <p:nvPr>
            <p:ph type="body" idx="1"/>
          </p:nvPr>
        </p:nvSpPr>
        <p:spPr/>
        <p:txBody>
          <a:bodyPr/>
          <a:lstStyle/>
          <a:p>
            <a:pPr eaLnBrk="1" hangingPunct="1"/>
            <a:r>
              <a:rPr lang="en-US" altLang="en-US"/>
              <a:t>Cycle-by-cycle flow of instructions through the pipelined datapath</a:t>
            </a:r>
          </a:p>
          <a:p>
            <a:pPr lvl="1" eaLnBrk="1" hangingPunct="1"/>
            <a:r>
              <a:rPr lang="en-US" altLang="en-US"/>
              <a:t>“Single-clock-cycle” pipeline diagram</a:t>
            </a:r>
          </a:p>
          <a:p>
            <a:pPr lvl="2" eaLnBrk="1" hangingPunct="1"/>
            <a:r>
              <a:rPr lang="en-US" altLang="en-US"/>
              <a:t>Shows pipeline usage in a single cycle</a:t>
            </a:r>
          </a:p>
          <a:p>
            <a:pPr lvl="2" eaLnBrk="1" hangingPunct="1"/>
            <a:r>
              <a:rPr lang="en-US" altLang="en-US"/>
              <a:t>Highlight resources used</a:t>
            </a:r>
          </a:p>
          <a:p>
            <a:pPr lvl="1" eaLnBrk="1" hangingPunct="1"/>
            <a:r>
              <a:rPr lang="en-US" altLang="en-US"/>
              <a:t>c.f. “multi-clock-cycle” diagram</a:t>
            </a:r>
          </a:p>
          <a:p>
            <a:pPr lvl="2" eaLnBrk="1" hangingPunct="1"/>
            <a:r>
              <a:rPr lang="en-US" altLang="en-US"/>
              <a:t>Graph of operation over time</a:t>
            </a:r>
          </a:p>
          <a:p>
            <a:pPr eaLnBrk="1" hangingPunct="1"/>
            <a:r>
              <a:rPr lang="en-US" altLang="en-US"/>
              <a:t>We’ll look at “single-clock-cycle” diagrams for load &amp; store</a:t>
            </a:r>
            <a:endParaRPr lang="en-AU"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r>
              <a:rPr lang="en-CA" dirty="0">
                <a:solidFill>
                  <a:srgbClr val="FF0000"/>
                </a:solidFill>
              </a:rPr>
              <a:t>Sri note, don’t try and really understand the next series of hardware diagrams</a:t>
            </a:r>
          </a:p>
          <a:p>
            <a:endParaRPr lang="en-CA" dirty="0">
              <a:solidFill>
                <a:srgbClr val="FF0000"/>
              </a:solidFill>
            </a:endParaRPr>
          </a:p>
          <a:p>
            <a:r>
              <a:rPr lang="en-CA" dirty="0">
                <a:solidFill>
                  <a:srgbClr val="FF0000"/>
                </a:solidFill>
              </a:rPr>
              <a:t>I’ll walk through it in class but you don’t need to know how to design or implement any of it</a:t>
            </a:r>
          </a:p>
          <a:p>
            <a:endParaRPr lang="en-CA" dirty="0">
              <a:solidFill>
                <a:srgbClr val="FF0000"/>
              </a:solidFill>
            </a:endParaRPr>
          </a:p>
          <a:p>
            <a:r>
              <a:rPr lang="en-CA" dirty="0">
                <a:solidFill>
                  <a:srgbClr val="FF0000"/>
                </a:solidFill>
              </a:rPr>
              <a:t>Pick back up at the multi-cycle CPU stuff</a:t>
            </a:r>
          </a:p>
        </p:txBody>
      </p:sp>
      <p:sp>
        <p:nvSpPr>
          <p:cNvPr id="4" name="Footer Placeholder 3"/>
          <p:cNvSpPr>
            <a:spLocks noGrp="1"/>
          </p:cNvSpPr>
          <p:nvPr>
            <p:ph type="ftr" sz="quarter" idx="10"/>
          </p:nvPr>
        </p:nvSpPr>
        <p:spPr/>
        <p:txBody>
          <a:bodyPr/>
          <a:lstStyle/>
          <a:p>
            <a:r>
              <a:rPr lang="en-AU" altLang="en-US"/>
              <a:t>Chapter 4 — The Processor — </a:t>
            </a:r>
            <a:fld id="{6A8B49D3-3C70-4BCC-B36E-6D5F977D9FC8}" type="slidenum">
              <a:rPr lang="en-AU" altLang="en-US" smtClean="0"/>
              <a:pPr/>
              <a:t>59</a:t>
            </a:fld>
            <a:endParaRPr lang="en-AU" altLang="en-US"/>
          </a:p>
        </p:txBody>
      </p:sp>
    </p:spTree>
    <p:extLst>
      <p:ext uri="{BB962C8B-B14F-4D97-AF65-F5344CB8AC3E}">
        <p14:creationId xmlns:p14="http://schemas.microsoft.com/office/powerpoint/2010/main" val="19925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09E9ABC8-F910-41E6-B668-9F6849BC2F6D}" type="slidenum">
              <a:rPr lang="en-AU" altLang="en-US" sz="1400"/>
              <a:pPr/>
              <a:t>6</a:t>
            </a:fld>
            <a:endParaRPr lang="en-AU" altLang="en-US" sz="1400"/>
          </a:p>
        </p:txBody>
      </p:sp>
      <p:pic>
        <p:nvPicPr>
          <p:cNvPr id="7171" name="Picture 1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Oval 3"/>
          <p:cNvSpPr>
            <a:spLocks noChangeArrowheads="1"/>
          </p:cNvSpPr>
          <p:nvPr/>
        </p:nvSpPr>
        <p:spPr bwMode="auto">
          <a:xfrm>
            <a:off x="6191250" y="2995613"/>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7173" name="Oval 4"/>
          <p:cNvSpPr>
            <a:spLocks noChangeArrowheads="1"/>
          </p:cNvSpPr>
          <p:nvPr/>
        </p:nvSpPr>
        <p:spPr bwMode="auto">
          <a:xfrm>
            <a:off x="3132138" y="1195388"/>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7174" name="Rectangle 5"/>
          <p:cNvSpPr>
            <a:spLocks noGrp="1" noChangeArrowheads="1"/>
          </p:cNvSpPr>
          <p:nvPr>
            <p:ph type="title"/>
          </p:nvPr>
        </p:nvSpPr>
        <p:spPr/>
        <p:txBody>
          <a:bodyPr/>
          <a:lstStyle/>
          <a:p>
            <a:pPr eaLnBrk="1" hangingPunct="1"/>
            <a:r>
              <a:rPr lang="en-US" altLang="en-US"/>
              <a:t>Multiplexers</a:t>
            </a:r>
            <a:endParaRPr lang="en-AU" altLang="en-US"/>
          </a:p>
        </p:txBody>
      </p:sp>
      <p:sp>
        <p:nvSpPr>
          <p:cNvPr id="7175" name="Line 6"/>
          <p:cNvSpPr>
            <a:spLocks noChangeShapeType="1"/>
          </p:cNvSpPr>
          <p:nvPr/>
        </p:nvSpPr>
        <p:spPr bwMode="auto">
          <a:xfrm flipH="1">
            <a:off x="3348038" y="1484313"/>
            <a:ext cx="57626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176" name="Arc 7"/>
          <p:cNvSpPr>
            <a:spLocks/>
          </p:cNvSpPr>
          <p:nvPr/>
        </p:nvSpPr>
        <p:spPr bwMode="auto">
          <a:xfrm rot="10800000" flipH="1" flipV="1">
            <a:off x="3348038" y="1700213"/>
            <a:ext cx="287337" cy="215900"/>
          </a:xfrm>
          <a:custGeom>
            <a:avLst/>
            <a:gdLst>
              <a:gd name="T0" fmla="*/ 0 w 21600"/>
              <a:gd name="T1" fmla="*/ 0 h 21600"/>
              <a:gd name="T2" fmla="*/ 676401908 w 21600"/>
              <a:gd name="T3" fmla="*/ 215600141 h 21600"/>
              <a:gd name="T4" fmla="*/ 0 w 21600"/>
              <a:gd name="T5" fmla="*/ 21560014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7177" name="Line 8"/>
          <p:cNvSpPr>
            <a:spLocks noChangeShapeType="1"/>
          </p:cNvSpPr>
          <p:nvPr/>
        </p:nvSpPr>
        <p:spPr bwMode="auto">
          <a:xfrm flipH="1">
            <a:off x="6372225" y="3284538"/>
            <a:ext cx="576263"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178" name="Arc 9"/>
          <p:cNvSpPr>
            <a:spLocks/>
          </p:cNvSpPr>
          <p:nvPr/>
        </p:nvSpPr>
        <p:spPr bwMode="auto">
          <a:xfrm rot="10800000" flipH="1" flipV="1">
            <a:off x="6372225" y="3500438"/>
            <a:ext cx="287338" cy="215900"/>
          </a:xfrm>
          <a:custGeom>
            <a:avLst/>
            <a:gdLst>
              <a:gd name="T0" fmla="*/ 0 w 21600"/>
              <a:gd name="T1" fmla="*/ 0 h 21600"/>
              <a:gd name="T2" fmla="*/ 676411499 w 21600"/>
              <a:gd name="T3" fmla="*/ 215600141 h 21600"/>
              <a:gd name="T4" fmla="*/ 0 w 21600"/>
              <a:gd name="T5" fmla="*/ 21560014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7179" name="Oval 10"/>
          <p:cNvSpPr>
            <a:spLocks noChangeArrowheads="1"/>
          </p:cNvSpPr>
          <p:nvPr/>
        </p:nvSpPr>
        <p:spPr bwMode="auto">
          <a:xfrm>
            <a:off x="5362575" y="4581525"/>
            <a:ext cx="936625" cy="86518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7180" name="Line 11"/>
          <p:cNvSpPr>
            <a:spLocks noChangeShapeType="1"/>
          </p:cNvSpPr>
          <p:nvPr/>
        </p:nvSpPr>
        <p:spPr bwMode="auto">
          <a:xfrm>
            <a:off x="5651500" y="4797425"/>
            <a:ext cx="35877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181" name="Arc 12"/>
          <p:cNvSpPr>
            <a:spLocks/>
          </p:cNvSpPr>
          <p:nvPr/>
        </p:nvSpPr>
        <p:spPr bwMode="auto">
          <a:xfrm rot="10800000" flipV="1">
            <a:off x="5899150" y="5013325"/>
            <a:ext cx="144463" cy="288925"/>
          </a:xfrm>
          <a:custGeom>
            <a:avLst/>
            <a:gdLst>
              <a:gd name="T0" fmla="*/ 0 w 21600"/>
              <a:gd name="T1" fmla="*/ 0 h 21600"/>
              <a:gd name="T2" fmla="*/ 43218030 w 21600"/>
              <a:gd name="T3" fmla="*/ 691479244 h 21600"/>
              <a:gd name="T4" fmla="*/ 0 w 21600"/>
              <a:gd name="T5" fmla="*/ 69147924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7182" name="Rectangle 13"/>
          <p:cNvSpPr>
            <a:spLocks noChangeArrowheads="1"/>
          </p:cNvSpPr>
          <p:nvPr/>
        </p:nvSpPr>
        <p:spPr bwMode="auto">
          <a:xfrm>
            <a:off x="5508625" y="1196975"/>
            <a:ext cx="35274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spcBef>
                <a:spcPct val="20000"/>
              </a:spcBef>
              <a:buClr>
                <a:schemeClr val="folHlink"/>
              </a:buClr>
              <a:buSzPct val="60000"/>
              <a:buFont typeface="Wingdings" panose="05000000000000000000" pitchFamily="2" charset="2"/>
              <a:buChar char="n"/>
            </a:pPr>
            <a:r>
              <a:rPr lang="en-US" altLang="en-US" sz="2800"/>
              <a:t>Can’t just join wires together</a:t>
            </a:r>
          </a:p>
          <a:p>
            <a:pPr lvl="1" algn="l" eaLnBrk="1" hangingPunct="1">
              <a:spcBef>
                <a:spcPct val="20000"/>
              </a:spcBef>
              <a:buClr>
                <a:schemeClr val="hlink"/>
              </a:buClr>
              <a:buSzPct val="55000"/>
              <a:buFont typeface="Wingdings" panose="05000000000000000000" pitchFamily="2" charset="2"/>
              <a:buChar char="n"/>
            </a:pPr>
            <a:r>
              <a:rPr lang="en-AU" altLang="en-US" sz="2400"/>
              <a:t>Use multiplexers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94689F4E-7B0E-464A-B075-E9E68F76578D}" type="slidenum">
              <a:rPr lang="en-AU" altLang="en-US" sz="1400"/>
              <a:pPr/>
              <a:t>60</a:t>
            </a:fld>
            <a:endParaRPr lang="en-AU" altLang="en-US" sz="1400"/>
          </a:p>
        </p:txBody>
      </p:sp>
      <p:pic>
        <p:nvPicPr>
          <p:cNvPr id="55299" name="Picture 7" descr="f04-36-P374493-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20813"/>
            <a:ext cx="8186737" cy="439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2"/>
          <p:cNvSpPr>
            <a:spLocks noGrp="1" noChangeArrowheads="1"/>
          </p:cNvSpPr>
          <p:nvPr>
            <p:ph type="title"/>
          </p:nvPr>
        </p:nvSpPr>
        <p:spPr/>
        <p:txBody>
          <a:bodyPr/>
          <a:lstStyle/>
          <a:p>
            <a:pPr eaLnBrk="1" hangingPunct="1"/>
            <a:r>
              <a:rPr lang="en-US" altLang="en-US"/>
              <a:t>IF for Load, Store, …</a:t>
            </a:r>
            <a:endParaRPr lang="en-AU"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3815D7F3-733D-4AE8-A2E5-0762996D7CCD}" type="slidenum">
              <a:rPr lang="en-AU" altLang="en-US" sz="1400"/>
              <a:pPr/>
              <a:t>61</a:t>
            </a:fld>
            <a:endParaRPr lang="en-AU" altLang="en-US" sz="1400"/>
          </a:p>
        </p:txBody>
      </p:sp>
      <p:pic>
        <p:nvPicPr>
          <p:cNvPr id="56323" name="Picture 7" descr="f04-36-P374493-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52563"/>
            <a:ext cx="8183562"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ctangle 2"/>
          <p:cNvSpPr>
            <a:spLocks noGrp="1" noChangeArrowheads="1"/>
          </p:cNvSpPr>
          <p:nvPr>
            <p:ph type="title"/>
          </p:nvPr>
        </p:nvSpPr>
        <p:spPr/>
        <p:txBody>
          <a:bodyPr/>
          <a:lstStyle/>
          <a:p>
            <a:pPr eaLnBrk="1" hangingPunct="1"/>
            <a:r>
              <a:rPr lang="en-US" altLang="en-US"/>
              <a:t>ID for Load, Store, …</a:t>
            </a:r>
            <a:endParaRPr lang="en-AU"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7F0D8239-5236-4AFB-9994-ED32056E208A}" type="slidenum">
              <a:rPr lang="en-AU" altLang="en-US" sz="1400"/>
              <a:pPr/>
              <a:t>62</a:t>
            </a:fld>
            <a:endParaRPr lang="en-AU" altLang="en-US" sz="1400"/>
          </a:p>
        </p:txBody>
      </p:sp>
      <p:pic>
        <p:nvPicPr>
          <p:cNvPr id="57347" name="Picture 6" descr="f04-3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41438"/>
            <a:ext cx="8137525"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Rectangle 2"/>
          <p:cNvSpPr>
            <a:spLocks noGrp="1" noChangeArrowheads="1"/>
          </p:cNvSpPr>
          <p:nvPr>
            <p:ph type="title"/>
          </p:nvPr>
        </p:nvSpPr>
        <p:spPr/>
        <p:txBody>
          <a:bodyPr/>
          <a:lstStyle/>
          <a:p>
            <a:pPr eaLnBrk="1" hangingPunct="1"/>
            <a:r>
              <a:rPr lang="en-US" altLang="en-US"/>
              <a:t>EX for Load</a:t>
            </a:r>
            <a:endParaRPr lang="en-AU"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0511C175-0A78-47B6-A771-C320939DDE1B}" type="slidenum">
              <a:rPr lang="en-AU" altLang="en-US" sz="1400"/>
              <a:pPr/>
              <a:t>63</a:t>
            </a:fld>
            <a:endParaRPr lang="en-AU" altLang="en-US" sz="1400"/>
          </a:p>
        </p:txBody>
      </p:sp>
      <p:pic>
        <p:nvPicPr>
          <p:cNvPr id="58371" name="Picture 7" descr="f04-38-P374493-M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1463675"/>
            <a:ext cx="8183562"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2"/>
          <p:cNvSpPr>
            <a:spLocks noGrp="1" noChangeArrowheads="1"/>
          </p:cNvSpPr>
          <p:nvPr>
            <p:ph type="title"/>
          </p:nvPr>
        </p:nvSpPr>
        <p:spPr/>
        <p:txBody>
          <a:bodyPr/>
          <a:lstStyle/>
          <a:p>
            <a:pPr eaLnBrk="1" hangingPunct="1"/>
            <a:r>
              <a:rPr lang="en-US" altLang="en-US"/>
              <a:t>MEM for Load</a:t>
            </a:r>
            <a:endParaRPr lang="en-AU"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479AA376-D6E6-447C-9061-FDBF2B469582}" type="slidenum">
              <a:rPr lang="en-AU" altLang="en-US" sz="1400"/>
              <a:pPr/>
              <a:t>64</a:t>
            </a:fld>
            <a:endParaRPr lang="en-AU" altLang="en-US" sz="1400"/>
          </a:p>
        </p:txBody>
      </p:sp>
      <p:pic>
        <p:nvPicPr>
          <p:cNvPr id="59395" name="Picture 10" descr="f04-38-P374493-W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511300"/>
            <a:ext cx="81915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Grp="1" noChangeArrowheads="1"/>
          </p:cNvSpPr>
          <p:nvPr>
            <p:ph type="title"/>
          </p:nvPr>
        </p:nvSpPr>
        <p:spPr/>
        <p:txBody>
          <a:bodyPr/>
          <a:lstStyle/>
          <a:p>
            <a:pPr eaLnBrk="1" hangingPunct="1"/>
            <a:r>
              <a:rPr lang="en-US" altLang="en-US"/>
              <a:t>WB for Load</a:t>
            </a:r>
            <a:endParaRPr lang="en-AU" altLang="en-US"/>
          </a:p>
        </p:txBody>
      </p:sp>
      <p:sp>
        <p:nvSpPr>
          <p:cNvPr id="374788" name="Oval 4"/>
          <p:cNvSpPr>
            <a:spLocks noChangeArrowheads="1"/>
          </p:cNvSpPr>
          <p:nvPr/>
        </p:nvSpPr>
        <p:spPr bwMode="auto">
          <a:xfrm>
            <a:off x="3059113" y="4076700"/>
            <a:ext cx="865187"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374789" name="AutoShape 5"/>
          <p:cNvSpPr>
            <a:spLocks/>
          </p:cNvSpPr>
          <p:nvPr/>
        </p:nvSpPr>
        <p:spPr bwMode="auto">
          <a:xfrm>
            <a:off x="1187450" y="5084763"/>
            <a:ext cx="1063625" cy="865187"/>
          </a:xfrm>
          <a:prstGeom prst="borderCallout1">
            <a:avLst>
              <a:gd name="adj1" fmla="val 13213"/>
              <a:gd name="adj2" fmla="val 107162"/>
              <a:gd name="adj3" fmla="val -52292"/>
              <a:gd name="adj4" fmla="val 167912"/>
            </a:avLst>
          </a:prstGeom>
          <a:solidFill>
            <a:schemeClr val="accent1"/>
          </a:solidFill>
          <a:ln w="12700">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a:t>Wrong</a:t>
            </a:r>
            <a:br>
              <a:rPr lang="en-US" altLang="en-US"/>
            </a:br>
            <a:r>
              <a:rPr lang="en-US" altLang="en-US"/>
              <a:t>register</a:t>
            </a:r>
            <a:br>
              <a:rPr lang="en-US" altLang="en-US"/>
            </a:br>
            <a:r>
              <a:rPr lang="en-US" altLang="en-US"/>
              <a:t>number</a:t>
            </a:r>
            <a:endParaRPr lang="en-AU"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4789"/>
                                        </p:tgtEl>
                                        <p:attrNameLst>
                                          <p:attrName>style.visibility</p:attrName>
                                        </p:attrNameLst>
                                      </p:cBhvr>
                                      <p:to>
                                        <p:strVal val="visible"/>
                                      </p:to>
                                    </p:set>
                                    <p:animEffect transition="in" filter="fade">
                                      <p:cBhvr>
                                        <p:cTn id="7" dur="1000"/>
                                        <p:tgtEl>
                                          <p:spTgt spid="3747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4788"/>
                                        </p:tgtEl>
                                        <p:attrNameLst>
                                          <p:attrName>style.visibility</p:attrName>
                                        </p:attrNameLst>
                                      </p:cBhvr>
                                      <p:to>
                                        <p:strVal val="visible"/>
                                      </p:to>
                                    </p:set>
                                    <p:animEffect transition="in" filter="fade">
                                      <p:cBhvr>
                                        <p:cTn id="10" dur="1000"/>
                                        <p:tgtEl>
                                          <p:spTgt spid="374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8" grpId="0" animBg="1"/>
      <p:bldP spid="37478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69011E31-7494-4A5E-868F-84218CD1757D}" type="slidenum">
              <a:rPr lang="en-AU" altLang="en-US" sz="1400"/>
              <a:pPr/>
              <a:t>65</a:t>
            </a:fld>
            <a:endParaRPr lang="en-AU" altLang="en-US" sz="1400"/>
          </a:p>
        </p:txBody>
      </p:sp>
      <p:pic>
        <p:nvPicPr>
          <p:cNvPr id="60419" name="Picture 6" descr="f04-4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38" y="2057400"/>
            <a:ext cx="818356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Rectangle 2"/>
          <p:cNvSpPr>
            <a:spLocks noGrp="1" noChangeArrowheads="1"/>
          </p:cNvSpPr>
          <p:nvPr>
            <p:ph type="title"/>
          </p:nvPr>
        </p:nvSpPr>
        <p:spPr/>
        <p:txBody>
          <a:bodyPr/>
          <a:lstStyle/>
          <a:p>
            <a:pPr eaLnBrk="1" hangingPunct="1"/>
            <a:r>
              <a:rPr lang="en-US" altLang="en-US"/>
              <a:t>Corrected Datapath for Load</a:t>
            </a:r>
            <a:endParaRPr lang="en-AU"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C1D391FA-6CE4-430F-A094-39011713BBDB}" type="slidenum">
              <a:rPr lang="en-AU" altLang="en-US" sz="1400"/>
              <a:pPr/>
              <a:t>66</a:t>
            </a:fld>
            <a:endParaRPr lang="en-AU" altLang="en-US" sz="1400"/>
          </a:p>
        </p:txBody>
      </p:sp>
      <p:pic>
        <p:nvPicPr>
          <p:cNvPr id="61443" name="Picture 6" descr="f04-3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46200"/>
            <a:ext cx="8137525"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2"/>
          <p:cNvSpPr>
            <a:spLocks noGrp="1" noChangeArrowheads="1"/>
          </p:cNvSpPr>
          <p:nvPr>
            <p:ph type="title"/>
          </p:nvPr>
        </p:nvSpPr>
        <p:spPr/>
        <p:txBody>
          <a:bodyPr/>
          <a:lstStyle/>
          <a:p>
            <a:pPr eaLnBrk="1" hangingPunct="1"/>
            <a:r>
              <a:rPr lang="en-US" altLang="en-US"/>
              <a:t>EX for Store</a:t>
            </a:r>
            <a:endParaRPr lang="en-AU"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63272A5A-6D15-4804-BC0C-9202FA55B201}" type="slidenum">
              <a:rPr lang="en-AU" altLang="en-US" sz="1400"/>
              <a:pPr/>
              <a:t>67</a:t>
            </a:fld>
            <a:endParaRPr lang="en-AU" altLang="en-US" sz="1400"/>
          </a:p>
        </p:txBody>
      </p:sp>
      <p:pic>
        <p:nvPicPr>
          <p:cNvPr id="62467" name="Picture 6" descr="f04-40-P374493-M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14463"/>
            <a:ext cx="8183563"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2"/>
          <p:cNvSpPr>
            <a:spLocks noGrp="1" noChangeArrowheads="1"/>
          </p:cNvSpPr>
          <p:nvPr>
            <p:ph type="title"/>
          </p:nvPr>
        </p:nvSpPr>
        <p:spPr/>
        <p:txBody>
          <a:bodyPr/>
          <a:lstStyle/>
          <a:p>
            <a:pPr eaLnBrk="1" hangingPunct="1"/>
            <a:r>
              <a:rPr lang="en-US" altLang="en-US"/>
              <a:t>MEM for Store</a:t>
            </a:r>
            <a:endParaRPr lang="en-AU"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D0D949F-183A-47C9-8377-7700D30509A5}" type="slidenum">
              <a:rPr lang="en-AU" altLang="en-US" sz="1400"/>
              <a:pPr/>
              <a:t>68</a:t>
            </a:fld>
            <a:endParaRPr lang="en-AU" altLang="en-US" sz="1400"/>
          </a:p>
        </p:txBody>
      </p:sp>
      <p:pic>
        <p:nvPicPr>
          <p:cNvPr id="63491" name="Picture 5" descr="f04-40-P374493-W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520825"/>
            <a:ext cx="819150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2"/>
          <p:cNvSpPr>
            <a:spLocks noGrp="1" noChangeArrowheads="1"/>
          </p:cNvSpPr>
          <p:nvPr>
            <p:ph type="title"/>
          </p:nvPr>
        </p:nvSpPr>
        <p:spPr/>
        <p:txBody>
          <a:bodyPr/>
          <a:lstStyle/>
          <a:p>
            <a:pPr eaLnBrk="1" hangingPunct="1"/>
            <a:r>
              <a:rPr lang="en-US" altLang="en-US"/>
              <a:t>WB for Store</a:t>
            </a:r>
            <a:endParaRPr lang="en-AU"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8100C671-A892-4BBD-B815-0C2479A9A41A}" type="slidenum">
              <a:rPr lang="en-AU" altLang="en-US" sz="1400"/>
              <a:pPr/>
              <a:t>69</a:t>
            </a:fld>
            <a:endParaRPr lang="en-AU" altLang="en-US" sz="1400"/>
          </a:p>
        </p:txBody>
      </p:sp>
      <p:pic>
        <p:nvPicPr>
          <p:cNvPr id="64515" name="Picture 7" descr="f04-4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849438"/>
            <a:ext cx="63373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2"/>
          <p:cNvSpPr>
            <a:spLocks noGrp="1" noChangeArrowheads="1"/>
          </p:cNvSpPr>
          <p:nvPr>
            <p:ph type="title"/>
          </p:nvPr>
        </p:nvSpPr>
        <p:spPr/>
        <p:txBody>
          <a:bodyPr/>
          <a:lstStyle/>
          <a:p>
            <a:pPr eaLnBrk="1" hangingPunct="1"/>
            <a:r>
              <a:rPr lang="en-US" altLang="en-US"/>
              <a:t>Multi-Cycle Pipeline Diagram</a:t>
            </a:r>
            <a:endParaRPr lang="en-AU" altLang="en-US"/>
          </a:p>
        </p:txBody>
      </p:sp>
      <p:sp>
        <p:nvSpPr>
          <p:cNvPr id="64517" name="Rectangle 3"/>
          <p:cNvSpPr>
            <a:spLocks noGrp="1" noChangeArrowheads="1"/>
          </p:cNvSpPr>
          <p:nvPr>
            <p:ph type="body" idx="1"/>
          </p:nvPr>
        </p:nvSpPr>
        <p:spPr>
          <a:xfrm>
            <a:off x="684213" y="1125538"/>
            <a:ext cx="8270875" cy="690562"/>
          </a:xfrm>
        </p:spPr>
        <p:txBody>
          <a:bodyPr/>
          <a:lstStyle/>
          <a:p>
            <a:pPr eaLnBrk="1" hangingPunct="1"/>
            <a:r>
              <a:rPr lang="en-US" altLang="en-US"/>
              <a:t>Form showing resource usage</a:t>
            </a:r>
            <a:endParaRPr lang="en-AU"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5037296-37E1-49F0-A7D5-191A2C91F169}" type="slidenum">
              <a:rPr lang="en-AU" altLang="en-US" sz="1400"/>
              <a:pPr/>
              <a:t>7</a:t>
            </a:fld>
            <a:endParaRPr lang="en-AU" altLang="en-US" sz="1400"/>
          </a:p>
        </p:txBody>
      </p:sp>
      <p:pic>
        <p:nvPicPr>
          <p:cNvPr id="8195" name="Picture 5" descr="f04-0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125538"/>
            <a:ext cx="7007225"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2"/>
          <p:cNvSpPr>
            <a:spLocks noGrp="1" noChangeArrowheads="1"/>
          </p:cNvSpPr>
          <p:nvPr>
            <p:ph type="title"/>
          </p:nvPr>
        </p:nvSpPr>
        <p:spPr/>
        <p:txBody>
          <a:bodyPr/>
          <a:lstStyle/>
          <a:p>
            <a:pPr eaLnBrk="1" hangingPunct="1"/>
            <a:r>
              <a:rPr lang="en-US" altLang="en-US"/>
              <a:t>Control</a:t>
            </a:r>
            <a:endParaRPr lang="en-AU"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dirty="0"/>
              <a:t>Chapter 4 — The Processor — </a:t>
            </a:r>
            <a:fld id="{18618698-0288-4620-85E7-8A68DA1DE4D2}" type="slidenum">
              <a:rPr lang="en-AU" altLang="en-US" sz="1400"/>
              <a:pPr/>
              <a:t>70</a:t>
            </a:fld>
            <a:endParaRPr lang="en-AU" altLang="en-US" sz="1400" dirty="0"/>
          </a:p>
        </p:txBody>
      </p:sp>
      <p:sp>
        <p:nvSpPr>
          <p:cNvPr id="65539" name="Rectangle 2"/>
          <p:cNvSpPr>
            <a:spLocks noGrp="1" noChangeArrowheads="1"/>
          </p:cNvSpPr>
          <p:nvPr>
            <p:ph type="title"/>
          </p:nvPr>
        </p:nvSpPr>
        <p:spPr/>
        <p:txBody>
          <a:bodyPr/>
          <a:lstStyle/>
          <a:p>
            <a:pPr eaLnBrk="1" hangingPunct="1"/>
            <a:r>
              <a:rPr lang="en-US" altLang="en-US"/>
              <a:t>Multi-Cycle Pipeline Diagram</a:t>
            </a:r>
            <a:endParaRPr lang="en-AU" altLang="en-US"/>
          </a:p>
        </p:txBody>
      </p:sp>
      <p:sp>
        <p:nvSpPr>
          <p:cNvPr id="65540" name="Rectangle 3"/>
          <p:cNvSpPr>
            <a:spLocks noGrp="1" noChangeArrowheads="1"/>
          </p:cNvSpPr>
          <p:nvPr>
            <p:ph type="body" idx="1"/>
          </p:nvPr>
        </p:nvSpPr>
        <p:spPr>
          <a:xfrm>
            <a:off x="684213" y="1125538"/>
            <a:ext cx="8270875" cy="690562"/>
          </a:xfrm>
        </p:spPr>
        <p:txBody>
          <a:bodyPr/>
          <a:lstStyle/>
          <a:p>
            <a:pPr eaLnBrk="1" hangingPunct="1"/>
            <a:r>
              <a:rPr lang="en-US" altLang="en-US"/>
              <a:t>Traditional form</a:t>
            </a:r>
            <a:endParaRPr lang="en-AU" altLang="en-US"/>
          </a:p>
        </p:txBody>
      </p:sp>
      <p:pic>
        <p:nvPicPr>
          <p:cNvPr id="65541" name="Picture 6" descr="f04-44-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060575"/>
            <a:ext cx="6672262"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F78A51F-87B4-45AB-B3D6-4145A12DA56E}" type="slidenum">
              <a:rPr lang="en-AU" altLang="en-US" sz="1400"/>
              <a:pPr/>
              <a:t>71</a:t>
            </a:fld>
            <a:endParaRPr lang="en-AU" altLang="en-US" sz="1400"/>
          </a:p>
        </p:txBody>
      </p:sp>
      <p:pic>
        <p:nvPicPr>
          <p:cNvPr id="66563" name="Picture 5" descr="f04-4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1911350"/>
            <a:ext cx="792797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Rectangle 2"/>
          <p:cNvSpPr>
            <a:spLocks noGrp="1" noChangeArrowheads="1"/>
          </p:cNvSpPr>
          <p:nvPr>
            <p:ph type="title"/>
          </p:nvPr>
        </p:nvSpPr>
        <p:spPr/>
        <p:txBody>
          <a:bodyPr/>
          <a:lstStyle/>
          <a:p>
            <a:pPr eaLnBrk="1" hangingPunct="1"/>
            <a:r>
              <a:rPr lang="en-AU" altLang="en-US"/>
              <a:t>Single-Cycle Pipeline Diagram</a:t>
            </a:r>
          </a:p>
        </p:txBody>
      </p:sp>
      <p:sp>
        <p:nvSpPr>
          <p:cNvPr id="66565" name="Rectangle 3"/>
          <p:cNvSpPr>
            <a:spLocks noGrp="1" noChangeArrowheads="1"/>
          </p:cNvSpPr>
          <p:nvPr>
            <p:ph type="body" idx="1"/>
          </p:nvPr>
        </p:nvSpPr>
        <p:spPr>
          <a:xfrm>
            <a:off x="684213" y="1125538"/>
            <a:ext cx="8270875" cy="647700"/>
          </a:xfrm>
        </p:spPr>
        <p:txBody>
          <a:bodyPr/>
          <a:lstStyle/>
          <a:p>
            <a:pPr eaLnBrk="1" hangingPunct="1"/>
            <a:r>
              <a:rPr lang="en-AU" altLang="en-US"/>
              <a:t>State of pipeline in a given cycle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3DA1E917-50EE-4A75-9739-CF2D72E7624C}" type="slidenum">
              <a:rPr lang="en-AU" altLang="en-US" sz="1400"/>
              <a:pPr/>
              <a:t>72</a:t>
            </a:fld>
            <a:endParaRPr lang="en-AU" altLang="en-US" sz="1400"/>
          </a:p>
        </p:txBody>
      </p:sp>
      <p:pic>
        <p:nvPicPr>
          <p:cNvPr id="67587" name="Picture 7" descr="f04-4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84313"/>
            <a:ext cx="8015288"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2"/>
          <p:cNvSpPr>
            <a:spLocks noGrp="1" noChangeArrowheads="1"/>
          </p:cNvSpPr>
          <p:nvPr>
            <p:ph type="title"/>
          </p:nvPr>
        </p:nvSpPr>
        <p:spPr/>
        <p:txBody>
          <a:bodyPr/>
          <a:lstStyle/>
          <a:p>
            <a:pPr eaLnBrk="1" hangingPunct="1"/>
            <a:r>
              <a:rPr lang="en-US" altLang="en-US"/>
              <a:t>Pipelined Control (Simplified)</a:t>
            </a:r>
            <a:endParaRPr lang="en-AU"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2933A18-0EDB-4872-92DC-E061ED9AAB72}" type="slidenum">
              <a:rPr lang="en-AU" altLang="en-US" sz="1400"/>
              <a:pPr/>
              <a:t>73</a:t>
            </a:fld>
            <a:endParaRPr lang="en-AU" altLang="en-US" sz="1400"/>
          </a:p>
        </p:txBody>
      </p:sp>
      <p:pic>
        <p:nvPicPr>
          <p:cNvPr id="68611" name="Picture 6" descr="f04-5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492375"/>
            <a:ext cx="5462588"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Rectangle 2"/>
          <p:cNvSpPr>
            <a:spLocks noGrp="1" noChangeArrowheads="1"/>
          </p:cNvSpPr>
          <p:nvPr>
            <p:ph type="title"/>
          </p:nvPr>
        </p:nvSpPr>
        <p:spPr/>
        <p:txBody>
          <a:bodyPr/>
          <a:lstStyle/>
          <a:p>
            <a:pPr eaLnBrk="1" hangingPunct="1"/>
            <a:r>
              <a:rPr lang="en-US" altLang="en-US"/>
              <a:t>Pipelined Control</a:t>
            </a:r>
            <a:endParaRPr lang="en-AU" altLang="en-US"/>
          </a:p>
        </p:txBody>
      </p:sp>
      <p:sp>
        <p:nvSpPr>
          <p:cNvPr id="68613" name="Rectangle 3"/>
          <p:cNvSpPr>
            <a:spLocks noGrp="1" noChangeArrowheads="1"/>
          </p:cNvSpPr>
          <p:nvPr>
            <p:ph type="body" idx="1"/>
          </p:nvPr>
        </p:nvSpPr>
        <p:spPr>
          <a:xfrm>
            <a:off x="684213" y="1125538"/>
            <a:ext cx="8270875" cy="1150937"/>
          </a:xfrm>
        </p:spPr>
        <p:txBody>
          <a:bodyPr/>
          <a:lstStyle/>
          <a:p>
            <a:pPr eaLnBrk="1" hangingPunct="1"/>
            <a:r>
              <a:rPr lang="en-US" altLang="en-US"/>
              <a:t>Control signals derived from instruction</a:t>
            </a:r>
          </a:p>
          <a:p>
            <a:pPr lvl="1" eaLnBrk="1" hangingPunct="1"/>
            <a:r>
              <a:rPr lang="en-AU" altLang="en-US"/>
              <a:t>As in single-cycle implementation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97E64A98-B3DA-4E8B-9E30-98899F578C66}" type="slidenum">
              <a:rPr lang="en-AU" altLang="en-US" sz="1400"/>
              <a:pPr/>
              <a:t>74</a:t>
            </a:fld>
            <a:endParaRPr lang="en-AU" altLang="en-US" sz="1400"/>
          </a:p>
        </p:txBody>
      </p:sp>
      <p:pic>
        <p:nvPicPr>
          <p:cNvPr id="69635" name="Picture 5" descr="f04-5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125538"/>
            <a:ext cx="7362825" cy="52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Rectangle 2"/>
          <p:cNvSpPr>
            <a:spLocks noGrp="1" noChangeArrowheads="1"/>
          </p:cNvSpPr>
          <p:nvPr>
            <p:ph type="title"/>
          </p:nvPr>
        </p:nvSpPr>
        <p:spPr/>
        <p:txBody>
          <a:bodyPr/>
          <a:lstStyle/>
          <a:p>
            <a:pPr eaLnBrk="1" hangingPunct="1"/>
            <a:r>
              <a:rPr lang="en-US" altLang="en-US"/>
              <a:t>Pipelined Control</a:t>
            </a:r>
            <a:endParaRPr lang="en-AU"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0A0A2F78-7936-447C-B339-F8C2D7AA15D8}" type="slidenum">
              <a:rPr lang="en-AU" altLang="en-US" sz="1400"/>
              <a:pPr/>
              <a:t>75</a:t>
            </a:fld>
            <a:endParaRPr lang="en-AU" altLang="en-US" sz="1400"/>
          </a:p>
        </p:txBody>
      </p:sp>
      <p:sp>
        <p:nvSpPr>
          <p:cNvPr id="70659" name="Rectangle 2"/>
          <p:cNvSpPr>
            <a:spLocks noGrp="1" noChangeArrowheads="1"/>
          </p:cNvSpPr>
          <p:nvPr>
            <p:ph type="title"/>
          </p:nvPr>
        </p:nvSpPr>
        <p:spPr>
          <a:xfrm>
            <a:off x="684213" y="236538"/>
            <a:ext cx="8259762" cy="671512"/>
          </a:xfrm>
        </p:spPr>
        <p:txBody>
          <a:bodyPr/>
          <a:lstStyle/>
          <a:p>
            <a:pPr eaLnBrk="1" hangingPunct="1"/>
            <a:r>
              <a:rPr lang="en-US" altLang="en-US" sz="3800"/>
              <a:t>Data Hazards in ALU Instructions</a:t>
            </a:r>
            <a:endParaRPr lang="en-AU" altLang="en-US" sz="3800"/>
          </a:p>
        </p:txBody>
      </p:sp>
      <p:sp>
        <p:nvSpPr>
          <p:cNvPr id="70660" name="Rectangle 3"/>
          <p:cNvSpPr>
            <a:spLocks noGrp="1" noChangeArrowheads="1"/>
          </p:cNvSpPr>
          <p:nvPr>
            <p:ph type="body" idx="1"/>
          </p:nvPr>
        </p:nvSpPr>
        <p:spPr/>
        <p:txBody>
          <a:bodyPr/>
          <a:lstStyle/>
          <a:p>
            <a:pPr eaLnBrk="1" hangingPunct="1"/>
            <a:r>
              <a:rPr lang="en-US" altLang="en-US"/>
              <a:t>Consider this sequence:</a:t>
            </a:r>
          </a:p>
          <a:p>
            <a:pPr lvl="1" eaLnBrk="1" hangingPunct="1">
              <a:buFont typeface="Wingdings" panose="05000000000000000000" pitchFamily="2" charset="2"/>
              <a:buNone/>
            </a:pPr>
            <a:r>
              <a:rPr lang="en-AU" altLang="en-US">
                <a:latin typeface="Lucida Console" panose="020B0609040504020204" pitchFamily="49" charset="0"/>
              </a:rPr>
              <a:t>	sub </a:t>
            </a:r>
            <a:r>
              <a:rPr lang="en-AU" altLang="en-US">
                <a:solidFill>
                  <a:schemeClr val="hlink"/>
                </a:solidFill>
                <a:latin typeface="Lucida Console" panose="020B0609040504020204" pitchFamily="49" charset="0"/>
              </a:rPr>
              <a:t>$2</a:t>
            </a:r>
            <a:r>
              <a:rPr lang="en-AU" altLang="en-US">
                <a:latin typeface="Lucida Console" panose="020B0609040504020204" pitchFamily="49" charset="0"/>
              </a:rPr>
              <a:t>, $1,$3</a:t>
            </a:r>
            <a:br>
              <a:rPr lang="en-AU" altLang="en-US">
                <a:latin typeface="Lucida Console" panose="020B0609040504020204" pitchFamily="49" charset="0"/>
              </a:rPr>
            </a:br>
            <a:r>
              <a:rPr lang="en-AU" altLang="en-US">
                <a:latin typeface="Lucida Console" panose="020B0609040504020204" pitchFamily="49" charset="0"/>
              </a:rPr>
              <a:t>and $12,</a:t>
            </a:r>
            <a:r>
              <a:rPr lang="en-AU" altLang="en-US">
                <a:solidFill>
                  <a:schemeClr val="hlink"/>
                </a:solidFill>
                <a:latin typeface="Lucida Console" panose="020B0609040504020204" pitchFamily="49" charset="0"/>
              </a:rPr>
              <a:t>$2</a:t>
            </a:r>
            <a:r>
              <a:rPr lang="en-AU" altLang="en-US">
                <a:latin typeface="Lucida Console" panose="020B0609040504020204" pitchFamily="49" charset="0"/>
              </a:rPr>
              <a:t>,$5</a:t>
            </a:r>
            <a:br>
              <a:rPr lang="en-AU" altLang="en-US">
                <a:latin typeface="Lucida Console" panose="020B0609040504020204" pitchFamily="49" charset="0"/>
              </a:rPr>
            </a:br>
            <a:r>
              <a:rPr lang="en-AU" altLang="en-US">
                <a:latin typeface="Lucida Console" panose="020B0609040504020204" pitchFamily="49" charset="0"/>
              </a:rPr>
              <a:t>or  $13,$6,</a:t>
            </a:r>
            <a:r>
              <a:rPr lang="en-AU" altLang="en-US">
                <a:solidFill>
                  <a:schemeClr val="hlink"/>
                </a:solidFill>
                <a:latin typeface="Lucida Console" panose="020B0609040504020204" pitchFamily="49" charset="0"/>
              </a:rPr>
              <a:t>$2</a:t>
            </a:r>
            <a:br>
              <a:rPr lang="en-AU" altLang="en-US">
                <a:latin typeface="Lucida Console" panose="020B0609040504020204" pitchFamily="49" charset="0"/>
              </a:rPr>
            </a:br>
            <a:r>
              <a:rPr lang="en-AU" altLang="en-US">
                <a:latin typeface="Lucida Console" panose="020B0609040504020204" pitchFamily="49" charset="0"/>
              </a:rPr>
              <a:t>add $14,</a:t>
            </a:r>
            <a:r>
              <a:rPr lang="en-AU" altLang="en-US">
                <a:solidFill>
                  <a:schemeClr val="hlink"/>
                </a:solidFill>
                <a:latin typeface="Lucida Console" panose="020B0609040504020204" pitchFamily="49" charset="0"/>
              </a:rPr>
              <a:t>$2</a:t>
            </a:r>
            <a:r>
              <a:rPr lang="en-AU" altLang="en-US">
                <a:latin typeface="Lucida Console" panose="020B0609040504020204" pitchFamily="49" charset="0"/>
              </a:rPr>
              <a:t>,</a:t>
            </a:r>
            <a:r>
              <a:rPr lang="en-AU" altLang="en-US">
                <a:solidFill>
                  <a:schemeClr val="hlink"/>
                </a:solidFill>
                <a:latin typeface="Lucida Console" panose="020B0609040504020204" pitchFamily="49" charset="0"/>
              </a:rPr>
              <a:t>$2</a:t>
            </a:r>
            <a:br>
              <a:rPr lang="en-AU" altLang="en-US">
                <a:latin typeface="Lucida Console" panose="020B0609040504020204" pitchFamily="49" charset="0"/>
              </a:rPr>
            </a:br>
            <a:r>
              <a:rPr lang="en-AU" altLang="en-US">
                <a:latin typeface="Lucida Console" panose="020B0609040504020204" pitchFamily="49" charset="0"/>
              </a:rPr>
              <a:t>sw  $15,100(</a:t>
            </a:r>
            <a:r>
              <a:rPr lang="en-AU" altLang="en-US">
                <a:solidFill>
                  <a:schemeClr val="hlink"/>
                </a:solidFill>
                <a:latin typeface="Lucida Console" panose="020B0609040504020204" pitchFamily="49" charset="0"/>
              </a:rPr>
              <a:t>$2</a:t>
            </a:r>
            <a:r>
              <a:rPr lang="en-AU" altLang="en-US">
                <a:latin typeface="Lucida Console" panose="020B0609040504020204" pitchFamily="49" charset="0"/>
              </a:rPr>
              <a:t>)</a:t>
            </a:r>
          </a:p>
          <a:p>
            <a:pPr eaLnBrk="1" hangingPunct="1"/>
            <a:r>
              <a:rPr lang="en-US" altLang="en-US"/>
              <a:t>We can resolve hazards with forwarding</a:t>
            </a:r>
          </a:p>
          <a:p>
            <a:pPr lvl="1" eaLnBrk="1" hangingPunct="1"/>
            <a:r>
              <a:rPr lang="en-US" altLang="en-US"/>
              <a:t>How do we detect when to forward?</a:t>
            </a:r>
          </a:p>
        </p:txBody>
      </p:sp>
      <p:sp>
        <p:nvSpPr>
          <p:cNvPr id="70661" name="Text Box 4"/>
          <p:cNvSpPr txBox="1">
            <a:spLocks noChangeArrowheads="1"/>
          </p:cNvSpPr>
          <p:nvPr/>
        </p:nvSpPr>
        <p:spPr bwMode="auto">
          <a:xfrm rot="5400000">
            <a:off x="6696869" y="2080419"/>
            <a:ext cx="4527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§4.7 Data Hazards: Forwarding vs. Stalling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DC0C7466-DCA0-4B49-811A-25E92DA29464}" type="slidenum">
              <a:rPr lang="en-AU" altLang="en-US" sz="1400"/>
              <a:pPr/>
              <a:t>76</a:t>
            </a:fld>
            <a:endParaRPr lang="en-AU" altLang="en-US" sz="1400"/>
          </a:p>
        </p:txBody>
      </p:sp>
      <p:pic>
        <p:nvPicPr>
          <p:cNvPr id="71683" name="Picture 7" descr="f04-5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346200"/>
            <a:ext cx="6999288"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Rectangle 2"/>
          <p:cNvSpPr>
            <a:spLocks noGrp="1" noChangeArrowheads="1"/>
          </p:cNvSpPr>
          <p:nvPr>
            <p:ph type="title"/>
          </p:nvPr>
        </p:nvSpPr>
        <p:spPr/>
        <p:txBody>
          <a:bodyPr/>
          <a:lstStyle/>
          <a:p>
            <a:pPr eaLnBrk="1" hangingPunct="1"/>
            <a:r>
              <a:rPr lang="en-US" altLang="en-US"/>
              <a:t>Dependencies &amp; Forwarding</a:t>
            </a:r>
            <a:endParaRPr lang="en-AU" altLang="en-US"/>
          </a:p>
        </p:txBody>
      </p:sp>
      <p:sp>
        <p:nvSpPr>
          <p:cNvPr id="71685" name="Line 4"/>
          <p:cNvSpPr>
            <a:spLocks noChangeShapeType="1"/>
          </p:cNvSpPr>
          <p:nvPr/>
        </p:nvSpPr>
        <p:spPr bwMode="auto">
          <a:xfrm>
            <a:off x="4086225" y="2959100"/>
            <a:ext cx="136525" cy="6318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71686" name="Line 5"/>
          <p:cNvSpPr>
            <a:spLocks noChangeShapeType="1"/>
          </p:cNvSpPr>
          <p:nvPr/>
        </p:nvSpPr>
        <p:spPr bwMode="auto">
          <a:xfrm>
            <a:off x="4743450" y="2968625"/>
            <a:ext cx="138113" cy="15303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43E9395C-49A5-427A-AB0C-67C9A831E0EE}" type="slidenum">
              <a:rPr lang="en-AU" altLang="en-US" sz="1400"/>
              <a:pPr/>
              <a:t>77</a:t>
            </a:fld>
            <a:endParaRPr lang="en-AU" altLang="en-US" sz="1400"/>
          </a:p>
        </p:txBody>
      </p:sp>
      <p:sp>
        <p:nvSpPr>
          <p:cNvPr id="72707" name="Rectangle 2"/>
          <p:cNvSpPr>
            <a:spLocks noGrp="1" noChangeArrowheads="1"/>
          </p:cNvSpPr>
          <p:nvPr>
            <p:ph type="title"/>
          </p:nvPr>
        </p:nvSpPr>
        <p:spPr/>
        <p:txBody>
          <a:bodyPr/>
          <a:lstStyle/>
          <a:p>
            <a:pPr eaLnBrk="1" hangingPunct="1"/>
            <a:r>
              <a:rPr lang="en-US" altLang="en-US" sz="4000"/>
              <a:t>Detecting the Need to Forward</a:t>
            </a:r>
            <a:endParaRPr lang="en-AU" altLang="en-US" sz="4000"/>
          </a:p>
        </p:txBody>
      </p:sp>
      <p:sp>
        <p:nvSpPr>
          <p:cNvPr id="72708" name="Rectangle 3"/>
          <p:cNvSpPr>
            <a:spLocks noGrp="1" noChangeArrowheads="1"/>
          </p:cNvSpPr>
          <p:nvPr>
            <p:ph type="body" idx="1"/>
          </p:nvPr>
        </p:nvSpPr>
        <p:spPr>
          <a:xfrm>
            <a:off x="696913" y="1341438"/>
            <a:ext cx="7772400" cy="4791075"/>
          </a:xfrm>
        </p:spPr>
        <p:txBody>
          <a:bodyPr/>
          <a:lstStyle/>
          <a:p>
            <a:pPr eaLnBrk="1" hangingPunct="1">
              <a:lnSpc>
                <a:spcPct val="90000"/>
              </a:lnSpc>
            </a:pPr>
            <a:r>
              <a:rPr lang="en-US" altLang="en-US" sz="2800"/>
              <a:t>Pass register numbers along pipeline</a:t>
            </a:r>
          </a:p>
          <a:p>
            <a:pPr lvl="1" eaLnBrk="1" hangingPunct="1">
              <a:lnSpc>
                <a:spcPct val="90000"/>
              </a:lnSpc>
            </a:pPr>
            <a:r>
              <a:rPr lang="en-US" altLang="en-US" sz="2400"/>
              <a:t>e.g., ID/EX.RegisterRs = register number for Rs sitting in ID/EX pipeline register</a:t>
            </a:r>
          </a:p>
          <a:p>
            <a:pPr eaLnBrk="1" hangingPunct="1">
              <a:lnSpc>
                <a:spcPct val="90000"/>
              </a:lnSpc>
            </a:pPr>
            <a:r>
              <a:rPr lang="en-US" altLang="en-US" sz="2800"/>
              <a:t>ALU operand register numbers in EX stage are given by</a:t>
            </a:r>
          </a:p>
          <a:p>
            <a:pPr lvl="1" eaLnBrk="1" hangingPunct="1">
              <a:lnSpc>
                <a:spcPct val="90000"/>
              </a:lnSpc>
            </a:pPr>
            <a:r>
              <a:rPr lang="en-US" altLang="en-US" sz="2400"/>
              <a:t>ID/EX.RegisterRs, ID/EX.RegisterRt</a:t>
            </a:r>
          </a:p>
          <a:p>
            <a:pPr eaLnBrk="1" hangingPunct="1">
              <a:lnSpc>
                <a:spcPct val="90000"/>
              </a:lnSpc>
            </a:pPr>
            <a:r>
              <a:rPr lang="en-US" altLang="en-US" sz="2800"/>
              <a:t>Data hazards when</a:t>
            </a:r>
          </a:p>
          <a:p>
            <a:pPr lvl="1" eaLnBrk="1" hangingPunct="1">
              <a:lnSpc>
                <a:spcPct val="90000"/>
              </a:lnSpc>
              <a:buFont typeface="Wingdings" panose="05000000000000000000" pitchFamily="2" charset="2"/>
              <a:buNone/>
            </a:pPr>
            <a:r>
              <a:rPr lang="en-US" altLang="en-US" sz="2400">
                <a:solidFill>
                  <a:schemeClr val="hlink"/>
                </a:solidFill>
              </a:rPr>
              <a:t>1a.</a:t>
            </a:r>
            <a:r>
              <a:rPr lang="en-US" altLang="en-US" sz="2400"/>
              <a:t> EX/MEM.RegisterRd = ID/EX.RegisterRs</a:t>
            </a:r>
          </a:p>
          <a:p>
            <a:pPr lvl="1" eaLnBrk="1" hangingPunct="1">
              <a:lnSpc>
                <a:spcPct val="90000"/>
              </a:lnSpc>
              <a:buFont typeface="Wingdings" panose="05000000000000000000" pitchFamily="2" charset="2"/>
              <a:buNone/>
            </a:pPr>
            <a:r>
              <a:rPr lang="en-US" altLang="en-US" sz="2400">
                <a:solidFill>
                  <a:schemeClr val="hlink"/>
                </a:solidFill>
              </a:rPr>
              <a:t>1b.</a:t>
            </a:r>
            <a:r>
              <a:rPr lang="en-US" altLang="en-US" sz="2400"/>
              <a:t> EX/MEM.RegisterRd = ID/EX.RegisterRt</a:t>
            </a:r>
          </a:p>
          <a:p>
            <a:pPr lvl="1" eaLnBrk="1" hangingPunct="1">
              <a:lnSpc>
                <a:spcPct val="90000"/>
              </a:lnSpc>
              <a:buFont typeface="Wingdings" panose="05000000000000000000" pitchFamily="2" charset="2"/>
              <a:buNone/>
            </a:pPr>
            <a:r>
              <a:rPr lang="en-US" altLang="en-US" sz="2400">
                <a:solidFill>
                  <a:schemeClr val="hlink"/>
                </a:solidFill>
              </a:rPr>
              <a:t>2a.</a:t>
            </a:r>
            <a:r>
              <a:rPr lang="en-US" altLang="en-US" sz="2400"/>
              <a:t> MEM/WB.RegisterRd = ID/EX.RegisterRs</a:t>
            </a:r>
          </a:p>
          <a:p>
            <a:pPr lvl="1" eaLnBrk="1" hangingPunct="1">
              <a:lnSpc>
                <a:spcPct val="90000"/>
              </a:lnSpc>
              <a:buFont typeface="Wingdings" panose="05000000000000000000" pitchFamily="2" charset="2"/>
              <a:buNone/>
            </a:pPr>
            <a:r>
              <a:rPr lang="en-US" altLang="en-US" sz="2400">
                <a:solidFill>
                  <a:schemeClr val="hlink"/>
                </a:solidFill>
              </a:rPr>
              <a:t>2b.</a:t>
            </a:r>
            <a:r>
              <a:rPr lang="en-US" altLang="en-US" sz="2400"/>
              <a:t> MEM/WB.RegisterRd = ID/EX.RegisterRt</a:t>
            </a:r>
            <a:endParaRPr lang="en-AU" altLang="en-US" sz="2400"/>
          </a:p>
        </p:txBody>
      </p:sp>
      <p:sp>
        <p:nvSpPr>
          <p:cNvPr id="72709" name="Text Box 4"/>
          <p:cNvSpPr txBox="1">
            <a:spLocks noChangeArrowheads="1"/>
          </p:cNvSpPr>
          <p:nvPr/>
        </p:nvSpPr>
        <p:spPr bwMode="auto">
          <a:xfrm>
            <a:off x="7723188" y="4111625"/>
            <a:ext cx="1241425" cy="835025"/>
          </a:xfrm>
          <a:prstGeom prst="rect">
            <a:avLst/>
          </a:prstGeom>
          <a:solidFill>
            <a:schemeClr val="accent1"/>
          </a:solidFill>
          <a:ln w="9525">
            <a:solidFill>
              <a:schemeClr val="tx1"/>
            </a:solidFill>
            <a:miter lim="800000"/>
            <a:headEnd/>
            <a:tailEnd/>
          </a:ln>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a:t>Fwd from</a:t>
            </a:r>
            <a:br>
              <a:rPr lang="en-US" altLang="en-US"/>
            </a:br>
            <a:r>
              <a:rPr lang="en-US" altLang="en-US"/>
              <a:t>EX/MEM</a:t>
            </a:r>
            <a:br>
              <a:rPr lang="en-US" altLang="en-US"/>
            </a:br>
            <a:r>
              <a:rPr lang="en-US" altLang="en-US"/>
              <a:t>pipeline reg</a:t>
            </a:r>
            <a:endParaRPr lang="en-AU" altLang="en-US"/>
          </a:p>
        </p:txBody>
      </p:sp>
      <p:sp>
        <p:nvSpPr>
          <p:cNvPr id="72710" name="AutoShape 5"/>
          <p:cNvSpPr>
            <a:spLocks/>
          </p:cNvSpPr>
          <p:nvPr/>
        </p:nvSpPr>
        <p:spPr bwMode="auto">
          <a:xfrm>
            <a:off x="7473950" y="4129088"/>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72711" name="AutoShape 6"/>
          <p:cNvSpPr>
            <a:spLocks/>
          </p:cNvSpPr>
          <p:nvPr/>
        </p:nvSpPr>
        <p:spPr bwMode="auto">
          <a:xfrm>
            <a:off x="7473950" y="5033963"/>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72712" name="Text Box 7"/>
          <p:cNvSpPr txBox="1">
            <a:spLocks noChangeArrowheads="1"/>
          </p:cNvSpPr>
          <p:nvPr/>
        </p:nvSpPr>
        <p:spPr bwMode="auto">
          <a:xfrm>
            <a:off x="7723188" y="5105400"/>
            <a:ext cx="1241425" cy="835025"/>
          </a:xfrm>
          <a:prstGeom prst="rect">
            <a:avLst/>
          </a:prstGeom>
          <a:solidFill>
            <a:schemeClr val="accent1"/>
          </a:solidFill>
          <a:ln w="9525">
            <a:solidFill>
              <a:schemeClr val="tx1"/>
            </a:solidFill>
            <a:miter lim="800000"/>
            <a:headEnd/>
            <a:tailEnd/>
          </a:ln>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a:t>Fwd from</a:t>
            </a:r>
            <a:br>
              <a:rPr lang="en-US" altLang="en-US"/>
            </a:br>
            <a:r>
              <a:rPr lang="en-US" altLang="en-US"/>
              <a:t>MEM/WB</a:t>
            </a:r>
            <a:br>
              <a:rPr lang="en-US" altLang="en-US"/>
            </a:br>
            <a:r>
              <a:rPr lang="en-US" altLang="en-US"/>
              <a:t>pipeline reg</a:t>
            </a:r>
            <a:endParaRPr lang="en-AU"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7B806DB3-1007-4AB2-B5F5-213A905190DF}" type="slidenum">
              <a:rPr lang="en-AU" altLang="en-US" sz="1400"/>
              <a:pPr/>
              <a:t>78</a:t>
            </a:fld>
            <a:endParaRPr lang="en-AU" altLang="en-US" sz="1400"/>
          </a:p>
        </p:txBody>
      </p:sp>
      <p:sp>
        <p:nvSpPr>
          <p:cNvPr id="73731" name="Rectangle 2"/>
          <p:cNvSpPr>
            <a:spLocks noGrp="1" noChangeArrowheads="1"/>
          </p:cNvSpPr>
          <p:nvPr>
            <p:ph type="title"/>
          </p:nvPr>
        </p:nvSpPr>
        <p:spPr/>
        <p:txBody>
          <a:bodyPr/>
          <a:lstStyle/>
          <a:p>
            <a:pPr eaLnBrk="1" hangingPunct="1"/>
            <a:r>
              <a:rPr lang="en-US" altLang="en-US" sz="4000"/>
              <a:t>Detecting the Need to Forward</a:t>
            </a:r>
            <a:endParaRPr lang="en-AU" altLang="en-US" sz="4000"/>
          </a:p>
        </p:txBody>
      </p:sp>
      <p:sp>
        <p:nvSpPr>
          <p:cNvPr id="73732" name="Rectangle 3"/>
          <p:cNvSpPr>
            <a:spLocks noGrp="1" noChangeArrowheads="1"/>
          </p:cNvSpPr>
          <p:nvPr>
            <p:ph type="body" idx="1"/>
          </p:nvPr>
        </p:nvSpPr>
        <p:spPr/>
        <p:txBody>
          <a:bodyPr/>
          <a:lstStyle/>
          <a:p>
            <a:pPr eaLnBrk="1" hangingPunct="1"/>
            <a:r>
              <a:rPr lang="en-US" altLang="en-US"/>
              <a:t>But only if forwarding instruction will write to a register!</a:t>
            </a:r>
          </a:p>
          <a:p>
            <a:pPr lvl="1" eaLnBrk="1" hangingPunct="1"/>
            <a:r>
              <a:rPr lang="en-US" altLang="en-US"/>
              <a:t>EX/MEM.RegWrite, MEM/WB.RegWrite</a:t>
            </a:r>
          </a:p>
          <a:p>
            <a:pPr eaLnBrk="1" hangingPunct="1"/>
            <a:r>
              <a:rPr lang="en-US" altLang="en-US"/>
              <a:t>And only if Rd for that instruction is not $zero</a:t>
            </a:r>
          </a:p>
          <a:p>
            <a:pPr lvl="1" eaLnBrk="1" hangingPunct="1"/>
            <a:r>
              <a:rPr lang="en-US" altLang="en-US"/>
              <a:t>EX/MEM.RegisterRd ≠ 0,</a:t>
            </a:r>
            <a:br>
              <a:rPr lang="en-US" altLang="en-US"/>
            </a:br>
            <a:r>
              <a:rPr lang="en-US" altLang="en-US"/>
              <a:t>MEM/WB.RegisterRd ≠ 0</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56D1020C-E4FF-41DC-96DE-4225F616A637}" type="slidenum">
              <a:rPr lang="en-AU" altLang="en-US" sz="1400"/>
              <a:pPr/>
              <a:t>79</a:t>
            </a:fld>
            <a:endParaRPr lang="en-AU" altLang="en-US" sz="1400"/>
          </a:p>
        </p:txBody>
      </p:sp>
      <p:pic>
        <p:nvPicPr>
          <p:cNvPr id="74755" name="Picture 6" descr="f04-54-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628775"/>
            <a:ext cx="66182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Rectangle 2"/>
          <p:cNvSpPr>
            <a:spLocks noGrp="1" noChangeArrowheads="1"/>
          </p:cNvSpPr>
          <p:nvPr>
            <p:ph type="title"/>
          </p:nvPr>
        </p:nvSpPr>
        <p:spPr/>
        <p:txBody>
          <a:bodyPr/>
          <a:lstStyle/>
          <a:p>
            <a:pPr eaLnBrk="1" hangingPunct="1"/>
            <a:r>
              <a:rPr lang="en-US" altLang="en-US"/>
              <a:t>Forwarding Paths</a:t>
            </a:r>
            <a:endParaRPr lang="en-AU"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CCC5B40A-5E57-4D86-8E09-7FBFCA51661E}" type="slidenum">
              <a:rPr lang="en-AU" altLang="en-US" sz="1400"/>
              <a:pPr/>
              <a:t>8</a:t>
            </a:fld>
            <a:endParaRPr lang="en-AU" altLang="en-US" sz="1400"/>
          </a:p>
        </p:txBody>
      </p:sp>
      <p:sp>
        <p:nvSpPr>
          <p:cNvPr id="9219" name="Rectangle 2"/>
          <p:cNvSpPr>
            <a:spLocks noGrp="1" noChangeArrowheads="1"/>
          </p:cNvSpPr>
          <p:nvPr>
            <p:ph type="title"/>
          </p:nvPr>
        </p:nvSpPr>
        <p:spPr/>
        <p:txBody>
          <a:bodyPr/>
          <a:lstStyle/>
          <a:p>
            <a:pPr eaLnBrk="1" hangingPunct="1"/>
            <a:r>
              <a:rPr lang="en-US" altLang="en-US"/>
              <a:t>Logic Design Basics</a:t>
            </a:r>
            <a:endParaRPr lang="en-AU" altLang="en-US"/>
          </a:p>
        </p:txBody>
      </p:sp>
      <p:sp>
        <p:nvSpPr>
          <p:cNvPr id="9220" name="Text Box 3"/>
          <p:cNvSpPr txBox="1">
            <a:spLocks noChangeArrowheads="1"/>
          </p:cNvSpPr>
          <p:nvPr/>
        </p:nvSpPr>
        <p:spPr bwMode="auto">
          <a:xfrm rot="5400000">
            <a:off x="7287419" y="1489869"/>
            <a:ext cx="33464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§4.2 Logic Design Conventions</a:t>
            </a:r>
          </a:p>
        </p:txBody>
      </p:sp>
      <p:sp>
        <p:nvSpPr>
          <p:cNvPr id="9221" name="Rectangle 4"/>
          <p:cNvSpPr>
            <a:spLocks noGrp="1" noChangeArrowheads="1"/>
          </p:cNvSpPr>
          <p:nvPr>
            <p:ph type="body" idx="1"/>
          </p:nvPr>
        </p:nvSpPr>
        <p:spPr/>
        <p:txBody>
          <a:bodyPr/>
          <a:lstStyle/>
          <a:p>
            <a:pPr eaLnBrk="1" hangingPunct="1"/>
            <a:r>
              <a:rPr lang="en-US" altLang="en-US"/>
              <a:t>Information encoded in binary</a:t>
            </a:r>
          </a:p>
          <a:p>
            <a:pPr lvl="1" eaLnBrk="1" hangingPunct="1"/>
            <a:r>
              <a:rPr lang="en-US" altLang="en-US"/>
              <a:t>Low voltage = 0, High voltage = 1</a:t>
            </a:r>
          </a:p>
          <a:p>
            <a:pPr lvl="1" eaLnBrk="1" hangingPunct="1"/>
            <a:r>
              <a:rPr lang="en-US" altLang="en-US"/>
              <a:t>One wire per bit</a:t>
            </a:r>
          </a:p>
          <a:p>
            <a:pPr lvl="1" eaLnBrk="1" hangingPunct="1"/>
            <a:r>
              <a:rPr lang="en-US" altLang="en-US"/>
              <a:t>Multi-bit data encoded on multi-wire buses</a:t>
            </a:r>
          </a:p>
          <a:p>
            <a:pPr eaLnBrk="1" hangingPunct="1"/>
            <a:r>
              <a:rPr lang="en-US" altLang="en-US"/>
              <a:t>Combinational element</a:t>
            </a:r>
          </a:p>
          <a:p>
            <a:pPr lvl="1" eaLnBrk="1" hangingPunct="1"/>
            <a:r>
              <a:rPr lang="en-US" altLang="en-US"/>
              <a:t>Operate on data</a:t>
            </a:r>
          </a:p>
          <a:p>
            <a:pPr lvl="1" eaLnBrk="1" hangingPunct="1"/>
            <a:r>
              <a:rPr lang="en-US" altLang="en-US"/>
              <a:t>Output is a function of input</a:t>
            </a:r>
          </a:p>
          <a:p>
            <a:pPr eaLnBrk="1" hangingPunct="1"/>
            <a:r>
              <a:rPr lang="en-US" altLang="en-US"/>
              <a:t>State (sequential) elements</a:t>
            </a:r>
          </a:p>
          <a:p>
            <a:pPr lvl="1" eaLnBrk="1" hangingPunct="1"/>
            <a:r>
              <a:rPr lang="en-US" altLang="en-US"/>
              <a:t>Store information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66EDED2-E518-409D-8D72-4CA85BCEA40A}" type="slidenum">
              <a:rPr lang="en-AU" altLang="en-US" sz="1400"/>
              <a:pPr/>
              <a:t>80</a:t>
            </a:fld>
            <a:endParaRPr lang="en-AU" altLang="en-US" sz="1400"/>
          </a:p>
        </p:txBody>
      </p:sp>
      <p:sp>
        <p:nvSpPr>
          <p:cNvPr id="75779" name="Rectangle 2"/>
          <p:cNvSpPr>
            <a:spLocks noGrp="1" noChangeArrowheads="1"/>
          </p:cNvSpPr>
          <p:nvPr>
            <p:ph type="title"/>
          </p:nvPr>
        </p:nvSpPr>
        <p:spPr/>
        <p:txBody>
          <a:bodyPr/>
          <a:lstStyle/>
          <a:p>
            <a:pPr eaLnBrk="1" hangingPunct="1"/>
            <a:r>
              <a:rPr lang="en-US" altLang="en-US"/>
              <a:t>Forwarding Conditions</a:t>
            </a:r>
            <a:endParaRPr lang="en-AU" altLang="en-US"/>
          </a:p>
        </p:txBody>
      </p:sp>
      <p:sp>
        <p:nvSpPr>
          <p:cNvPr id="75780" name="Rectangle 3"/>
          <p:cNvSpPr>
            <a:spLocks noGrp="1" noChangeArrowheads="1"/>
          </p:cNvSpPr>
          <p:nvPr>
            <p:ph type="body" idx="1"/>
          </p:nvPr>
        </p:nvSpPr>
        <p:spPr/>
        <p:txBody>
          <a:bodyPr/>
          <a:lstStyle/>
          <a:p>
            <a:pPr eaLnBrk="1" hangingPunct="1"/>
            <a:r>
              <a:rPr lang="en-US" altLang="en-US" sz="2400"/>
              <a:t>EX hazard</a:t>
            </a:r>
            <a:endParaRPr lang="en-AU" altLang="en-US" sz="2400"/>
          </a:p>
          <a:p>
            <a:pPr lvl="1" eaLnBrk="1" hangingPunct="1"/>
            <a:r>
              <a:rPr lang="en-AU" altLang="en-US" sz="2000"/>
              <a:t>if (EX/MEM.RegWrite and (EX/MEM.RegisterRd ≠ 0)</a:t>
            </a:r>
            <a:br>
              <a:rPr lang="en-AU" altLang="en-US" sz="2000"/>
            </a:br>
            <a:r>
              <a:rPr lang="en-AU" altLang="en-US" sz="2000"/>
              <a:t>    and (EX/MEM.RegisterRd = ID/EX.RegisterRs))</a:t>
            </a:r>
            <a:br>
              <a:rPr lang="en-AU" altLang="en-US" sz="2000"/>
            </a:br>
            <a:r>
              <a:rPr lang="en-AU" altLang="en-US" sz="2000"/>
              <a:t>  </a:t>
            </a:r>
            <a:r>
              <a:rPr lang="en-AU" altLang="en-US" sz="2000">
                <a:solidFill>
                  <a:schemeClr val="hlink"/>
                </a:solidFill>
              </a:rPr>
              <a:t>ForwardA = 10</a:t>
            </a:r>
          </a:p>
          <a:p>
            <a:pPr lvl="1" eaLnBrk="1" hangingPunct="1"/>
            <a:r>
              <a:rPr lang="en-AU" altLang="en-US" sz="2000"/>
              <a:t>if (EX/MEM.RegWrite and (EX/MEM.RegisterRd ≠ 0)</a:t>
            </a:r>
            <a:br>
              <a:rPr lang="en-AU" altLang="en-US" sz="2000"/>
            </a:br>
            <a:r>
              <a:rPr lang="en-AU" altLang="en-US" sz="2000"/>
              <a:t>    and (EX/MEM.RegisterRd = ID/EX.RegisterRt))</a:t>
            </a:r>
            <a:br>
              <a:rPr lang="en-AU" altLang="en-US" sz="2000"/>
            </a:br>
            <a:r>
              <a:rPr lang="en-AU" altLang="en-US" sz="2000"/>
              <a:t>  </a:t>
            </a:r>
            <a:r>
              <a:rPr lang="en-AU" altLang="en-US" sz="2000">
                <a:solidFill>
                  <a:schemeClr val="hlink"/>
                </a:solidFill>
              </a:rPr>
              <a:t>ForwardB = 10</a:t>
            </a:r>
          </a:p>
          <a:p>
            <a:pPr eaLnBrk="1" hangingPunct="1"/>
            <a:r>
              <a:rPr lang="en-US" altLang="en-US" sz="2400"/>
              <a:t>MEM hazard</a:t>
            </a:r>
          </a:p>
          <a:p>
            <a:pPr lvl="1" eaLnBrk="1" hangingPunct="1"/>
            <a:r>
              <a:rPr lang="en-AU" altLang="en-US" sz="2000"/>
              <a:t>if (MEM/WB.RegWrite and (MEM/WB.RegisterRd ≠ 0)</a:t>
            </a:r>
            <a:br>
              <a:rPr lang="en-AU" altLang="en-US" sz="2000"/>
            </a:br>
            <a:r>
              <a:rPr lang="en-AU" altLang="en-US" sz="2000"/>
              <a:t>    and (MEM/WB.RegisterRd = ID/EX.RegisterRs))</a:t>
            </a:r>
            <a:br>
              <a:rPr lang="en-AU" altLang="en-US" sz="2000"/>
            </a:br>
            <a:r>
              <a:rPr lang="en-AU" altLang="en-US" sz="2000"/>
              <a:t>  </a:t>
            </a:r>
            <a:r>
              <a:rPr lang="en-AU" altLang="en-US" sz="2000">
                <a:solidFill>
                  <a:schemeClr val="hlink"/>
                </a:solidFill>
              </a:rPr>
              <a:t>ForwardA = 01</a:t>
            </a:r>
          </a:p>
          <a:p>
            <a:pPr lvl="1" eaLnBrk="1" hangingPunct="1"/>
            <a:r>
              <a:rPr lang="en-AU" altLang="en-US" sz="2000"/>
              <a:t>if (MEM/WB.RegWrite and (MEM/WB.RegisterRd ≠ 0)</a:t>
            </a:r>
            <a:br>
              <a:rPr lang="en-AU" altLang="en-US" sz="2000"/>
            </a:br>
            <a:r>
              <a:rPr lang="en-AU" altLang="en-US" sz="2000"/>
              <a:t>    and (MEM/WB.RegisterRd = ID/EX.RegisterRt))</a:t>
            </a:r>
            <a:br>
              <a:rPr lang="en-AU" altLang="en-US" sz="2000"/>
            </a:br>
            <a:r>
              <a:rPr lang="en-AU" altLang="en-US" sz="2000"/>
              <a:t>  </a:t>
            </a:r>
            <a:r>
              <a:rPr lang="en-AU" altLang="en-US" sz="2000">
                <a:solidFill>
                  <a:schemeClr val="hlink"/>
                </a:solidFill>
              </a:rPr>
              <a:t>ForwardB = 01</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D547211D-0CC9-4FE5-B014-31469BC6AB08}" type="slidenum">
              <a:rPr lang="en-AU" altLang="en-US" sz="1400"/>
              <a:pPr/>
              <a:t>81</a:t>
            </a:fld>
            <a:endParaRPr lang="en-AU" altLang="en-US" sz="1400"/>
          </a:p>
        </p:txBody>
      </p:sp>
      <p:sp>
        <p:nvSpPr>
          <p:cNvPr id="76803" name="Rectangle 2"/>
          <p:cNvSpPr>
            <a:spLocks noGrp="1" noChangeArrowheads="1"/>
          </p:cNvSpPr>
          <p:nvPr>
            <p:ph type="title"/>
          </p:nvPr>
        </p:nvSpPr>
        <p:spPr/>
        <p:txBody>
          <a:bodyPr/>
          <a:lstStyle/>
          <a:p>
            <a:pPr eaLnBrk="1" hangingPunct="1"/>
            <a:r>
              <a:rPr lang="en-US" altLang="en-US"/>
              <a:t>Double Data Hazard</a:t>
            </a:r>
            <a:endParaRPr lang="en-AU" altLang="en-US"/>
          </a:p>
        </p:txBody>
      </p:sp>
      <p:sp>
        <p:nvSpPr>
          <p:cNvPr id="76804" name="Rectangle 3"/>
          <p:cNvSpPr>
            <a:spLocks noGrp="1" noChangeArrowheads="1"/>
          </p:cNvSpPr>
          <p:nvPr>
            <p:ph type="body" idx="1"/>
          </p:nvPr>
        </p:nvSpPr>
        <p:spPr/>
        <p:txBody>
          <a:bodyPr/>
          <a:lstStyle/>
          <a:p>
            <a:pPr eaLnBrk="1" hangingPunct="1"/>
            <a:r>
              <a:rPr lang="en-US" altLang="en-US"/>
              <a:t>Consider the sequence:</a:t>
            </a:r>
          </a:p>
          <a:p>
            <a:pPr lvl="1" eaLnBrk="1" hangingPunct="1">
              <a:buFont typeface="Wingdings" panose="05000000000000000000" pitchFamily="2" charset="2"/>
              <a:buNone/>
            </a:pPr>
            <a:r>
              <a:rPr lang="en-US" altLang="en-US">
                <a:latin typeface="Lucida Console" panose="020B0609040504020204" pitchFamily="49" charset="0"/>
              </a:rPr>
              <a:t>	add </a:t>
            </a:r>
            <a:r>
              <a:rPr lang="en-US" altLang="en-US">
                <a:solidFill>
                  <a:schemeClr val="hlink"/>
                </a:solidFill>
                <a:latin typeface="Lucida Console" panose="020B0609040504020204" pitchFamily="49" charset="0"/>
              </a:rPr>
              <a:t>$1</a:t>
            </a:r>
            <a:r>
              <a:rPr lang="en-US" altLang="en-US">
                <a:latin typeface="Lucida Console" panose="020B0609040504020204" pitchFamily="49" charset="0"/>
              </a:rPr>
              <a:t>,$1,$2</a:t>
            </a:r>
            <a:br>
              <a:rPr lang="en-US" altLang="en-US">
                <a:latin typeface="Lucida Console" panose="020B0609040504020204" pitchFamily="49" charset="0"/>
              </a:rPr>
            </a:br>
            <a:r>
              <a:rPr lang="en-US" altLang="en-US">
                <a:latin typeface="Lucida Console" panose="020B0609040504020204" pitchFamily="49" charset="0"/>
              </a:rPr>
              <a:t>add </a:t>
            </a:r>
            <a:r>
              <a:rPr lang="en-US" altLang="en-US">
                <a:solidFill>
                  <a:schemeClr val="hlink"/>
                </a:solidFill>
                <a:latin typeface="Lucida Console" panose="020B0609040504020204" pitchFamily="49" charset="0"/>
              </a:rPr>
              <a:t>$1</a:t>
            </a:r>
            <a:r>
              <a:rPr lang="en-US" altLang="en-US">
                <a:latin typeface="Lucida Console" panose="020B0609040504020204" pitchFamily="49" charset="0"/>
              </a:rPr>
              <a:t>,</a:t>
            </a:r>
            <a:r>
              <a:rPr lang="en-US" altLang="en-US">
                <a:solidFill>
                  <a:schemeClr val="hlink"/>
                </a:solidFill>
                <a:latin typeface="Lucida Console" panose="020B0609040504020204" pitchFamily="49" charset="0"/>
              </a:rPr>
              <a:t>$1</a:t>
            </a:r>
            <a:r>
              <a:rPr lang="en-US" altLang="en-US">
                <a:latin typeface="Lucida Console" panose="020B0609040504020204" pitchFamily="49" charset="0"/>
              </a:rPr>
              <a:t>,$3</a:t>
            </a:r>
            <a:br>
              <a:rPr lang="en-US" altLang="en-US">
                <a:latin typeface="Lucida Console" panose="020B0609040504020204" pitchFamily="49" charset="0"/>
              </a:rPr>
            </a:br>
            <a:r>
              <a:rPr lang="en-US" altLang="en-US">
                <a:latin typeface="Lucida Console" panose="020B0609040504020204" pitchFamily="49" charset="0"/>
              </a:rPr>
              <a:t>add $1,</a:t>
            </a:r>
            <a:r>
              <a:rPr lang="en-US" altLang="en-US">
                <a:solidFill>
                  <a:schemeClr val="hlink"/>
                </a:solidFill>
                <a:latin typeface="Lucida Console" panose="020B0609040504020204" pitchFamily="49" charset="0"/>
              </a:rPr>
              <a:t>$1</a:t>
            </a:r>
            <a:r>
              <a:rPr lang="en-US" altLang="en-US">
                <a:latin typeface="Lucida Console" panose="020B0609040504020204" pitchFamily="49" charset="0"/>
              </a:rPr>
              <a:t>,$4</a:t>
            </a:r>
          </a:p>
          <a:p>
            <a:pPr eaLnBrk="1" hangingPunct="1"/>
            <a:r>
              <a:rPr lang="en-US" altLang="en-US"/>
              <a:t>Both hazards occur</a:t>
            </a:r>
          </a:p>
          <a:p>
            <a:pPr lvl="1" eaLnBrk="1" hangingPunct="1"/>
            <a:r>
              <a:rPr lang="en-US" altLang="en-US"/>
              <a:t>Want to use the most recent</a:t>
            </a:r>
          </a:p>
          <a:p>
            <a:pPr eaLnBrk="1" hangingPunct="1"/>
            <a:r>
              <a:rPr lang="en-US" altLang="en-US"/>
              <a:t>Revise MEM hazard condition</a:t>
            </a:r>
          </a:p>
          <a:p>
            <a:pPr lvl="1" eaLnBrk="1" hangingPunct="1"/>
            <a:r>
              <a:rPr lang="en-US" altLang="en-US"/>
              <a:t>Only fwd if EX hazard condition isn’t true</a:t>
            </a:r>
            <a:endParaRPr lang="en-AU"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AAE22FEE-6BFE-4122-A818-D871894E25D6}" type="slidenum">
              <a:rPr lang="en-AU" altLang="en-US" sz="1400"/>
              <a:pPr/>
              <a:t>82</a:t>
            </a:fld>
            <a:endParaRPr lang="en-AU" altLang="en-US" sz="1400"/>
          </a:p>
        </p:txBody>
      </p:sp>
      <p:sp>
        <p:nvSpPr>
          <p:cNvPr id="77827" name="Rectangle 2"/>
          <p:cNvSpPr>
            <a:spLocks noGrp="1" noChangeArrowheads="1"/>
          </p:cNvSpPr>
          <p:nvPr>
            <p:ph type="title"/>
          </p:nvPr>
        </p:nvSpPr>
        <p:spPr>
          <a:xfrm>
            <a:off x="684213" y="206375"/>
            <a:ext cx="8259762" cy="701675"/>
          </a:xfrm>
        </p:spPr>
        <p:txBody>
          <a:bodyPr/>
          <a:lstStyle/>
          <a:p>
            <a:pPr eaLnBrk="1" hangingPunct="1"/>
            <a:r>
              <a:rPr lang="en-US" altLang="en-US" sz="4000"/>
              <a:t>Revised Forwarding Condition</a:t>
            </a:r>
            <a:endParaRPr lang="en-AU" altLang="en-US" sz="4000"/>
          </a:p>
        </p:txBody>
      </p:sp>
      <p:sp>
        <p:nvSpPr>
          <p:cNvPr id="77828" name="Rectangle 3"/>
          <p:cNvSpPr>
            <a:spLocks noGrp="1" noChangeArrowheads="1"/>
          </p:cNvSpPr>
          <p:nvPr>
            <p:ph type="body" idx="1"/>
          </p:nvPr>
        </p:nvSpPr>
        <p:spPr/>
        <p:txBody>
          <a:bodyPr/>
          <a:lstStyle/>
          <a:p>
            <a:pPr eaLnBrk="1" hangingPunct="1">
              <a:lnSpc>
                <a:spcPct val="120000"/>
              </a:lnSpc>
            </a:pPr>
            <a:r>
              <a:rPr lang="en-US" altLang="en-US" sz="2400"/>
              <a:t>MEM hazard</a:t>
            </a:r>
          </a:p>
          <a:p>
            <a:pPr lvl="1" eaLnBrk="1" hangingPunct="1">
              <a:lnSpc>
                <a:spcPct val="120000"/>
              </a:lnSpc>
            </a:pPr>
            <a:r>
              <a:rPr lang="en-AU" altLang="en-US" sz="2000"/>
              <a:t>if (MEM/WB.RegWrite and (MEM/WB.RegisterRd ≠ 0)</a:t>
            </a:r>
            <a:br>
              <a:rPr lang="en-AU" altLang="en-US" sz="2000"/>
            </a:br>
            <a:r>
              <a:rPr lang="en-AU" altLang="en-US" sz="2000"/>
              <a:t>    </a:t>
            </a:r>
            <a:r>
              <a:rPr lang="en-AU" altLang="en-US" sz="2000">
                <a:solidFill>
                  <a:schemeClr val="hlink"/>
                </a:solidFill>
              </a:rPr>
              <a:t>and not (EX/MEM.RegWrite and (EX/MEM.RegisterRd ≠ 0)</a:t>
            </a:r>
            <a:br>
              <a:rPr lang="en-AU" altLang="en-US" sz="2000">
                <a:solidFill>
                  <a:schemeClr val="hlink"/>
                </a:solidFill>
              </a:rPr>
            </a:br>
            <a:r>
              <a:rPr lang="en-AU" altLang="en-US" sz="2000">
                <a:solidFill>
                  <a:schemeClr val="hlink"/>
                </a:solidFill>
              </a:rPr>
              <a:t>                 and (EX/MEM.RegisterRd = ID/EX.RegisterRs))</a:t>
            </a:r>
            <a:br>
              <a:rPr lang="en-AU" altLang="en-US" sz="2000"/>
            </a:br>
            <a:r>
              <a:rPr lang="en-AU" altLang="en-US" sz="2000"/>
              <a:t>    and (MEM/WB.RegisterRd = ID/EX.RegisterRs))</a:t>
            </a:r>
            <a:br>
              <a:rPr lang="en-AU" altLang="en-US" sz="2000"/>
            </a:br>
            <a:r>
              <a:rPr lang="en-AU" altLang="en-US" sz="2000"/>
              <a:t>  ForwardA = 01</a:t>
            </a:r>
          </a:p>
          <a:p>
            <a:pPr lvl="1" eaLnBrk="1" hangingPunct="1">
              <a:lnSpc>
                <a:spcPct val="120000"/>
              </a:lnSpc>
            </a:pPr>
            <a:r>
              <a:rPr lang="en-AU" altLang="en-US" sz="2000"/>
              <a:t>if (MEM/WB.RegWrite and (MEM/WB.RegisterRd ≠ 0)</a:t>
            </a:r>
            <a:br>
              <a:rPr lang="en-AU" altLang="en-US" sz="2000"/>
            </a:br>
            <a:r>
              <a:rPr lang="en-AU" altLang="en-US" sz="2000"/>
              <a:t>    </a:t>
            </a:r>
            <a:r>
              <a:rPr lang="en-AU" altLang="en-US" sz="2000">
                <a:solidFill>
                  <a:schemeClr val="hlink"/>
                </a:solidFill>
              </a:rPr>
              <a:t>and not (EX/MEM.RegWrite and (EX/MEM.RegisterRd ≠ 0)</a:t>
            </a:r>
            <a:br>
              <a:rPr lang="en-AU" altLang="en-US" sz="2000">
                <a:solidFill>
                  <a:schemeClr val="hlink"/>
                </a:solidFill>
              </a:rPr>
            </a:br>
            <a:r>
              <a:rPr lang="en-AU" altLang="en-US" sz="2000">
                <a:solidFill>
                  <a:schemeClr val="hlink"/>
                </a:solidFill>
              </a:rPr>
              <a:t>                 and (EX/MEM.RegisterRd = ID/EX.RegisterRt))</a:t>
            </a:r>
            <a:br>
              <a:rPr lang="en-AU" altLang="en-US" sz="2000"/>
            </a:br>
            <a:r>
              <a:rPr lang="en-AU" altLang="en-US" sz="2000"/>
              <a:t>    and (MEM/WB.RegisterRd = ID/EX.RegisterRt))</a:t>
            </a:r>
            <a:br>
              <a:rPr lang="en-AU" altLang="en-US" sz="2000"/>
            </a:br>
            <a:r>
              <a:rPr lang="en-AU" altLang="en-US" sz="2000"/>
              <a:t>  ForwardB = 01</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E89F961C-4D1F-4FCC-87DF-34B33911AD4C}" type="slidenum">
              <a:rPr lang="en-AU" altLang="en-US" sz="1400"/>
              <a:pPr/>
              <a:t>83</a:t>
            </a:fld>
            <a:endParaRPr lang="en-AU" altLang="en-US" sz="1400"/>
          </a:p>
        </p:txBody>
      </p:sp>
      <p:sp>
        <p:nvSpPr>
          <p:cNvPr id="413701" name="Rectangle 5"/>
          <p:cNvSpPr>
            <a:spLocks noChangeArrowheads="1"/>
          </p:cNvSpPr>
          <p:nvPr/>
        </p:nvSpPr>
        <p:spPr bwMode="auto">
          <a:xfrm>
            <a:off x="323850" y="1773238"/>
            <a:ext cx="360363" cy="1871662"/>
          </a:xfrm>
          <a:prstGeom prst="rect">
            <a:avLst/>
          </a:prstGeom>
          <a:gradFill rotWithShape="1">
            <a:gsLst>
              <a:gs pos="0">
                <a:schemeClr val="bg1">
                  <a:alpha val="0"/>
                </a:schemeClr>
              </a:gs>
              <a:gs pos="100000">
                <a:schemeClr val="bg1">
                  <a:gamma/>
                  <a:tint val="0"/>
                  <a:invGamma/>
                </a:schemeClr>
              </a:gs>
            </a:gsLst>
            <a:lin ang="5400000" scaled="1"/>
          </a:gradFill>
          <a:ln w="9525">
            <a:noFill/>
            <a:miter lim="800000"/>
            <a:headEnd/>
            <a:tailEnd/>
          </a:ln>
          <a:effectLst/>
        </p:spPr>
        <p:txBody>
          <a:bodyPr wrap="none" anchor="ctr"/>
          <a:lstStyle/>
          <a:p>
            <a:pPr>
              <a:defRPr/>
            </a:pPr>
            <a:endParaRPr lang="en-US">
              <a:latin typeface="Arial" charset="0"/>
            </a:endParaRPr>
          </a:p>
        </p:txBody>
      </p:sp>
      <p:pic>
        <p:nvPicPr>
          <p:cNvPr id="78852" name="Picture 6" descr="f04-5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341438"/>
            <a:ext cx="86487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Rectangle 2"/>
          <p:cNvSpPr>
            <a:spLocks noGrp="1" noChangeArrowheads="1"/>
          </p:cNvSpPr>
          <p:nvPr>
            <p:ph type="title"/>
          </p:nvPr>
        </p:nvSpPr>
        <p:spPr/>
        <p:txBody>
          <a:bodyPr/>
          <a:lstStyle/>
          <a:p>
            <a:pPr eaLnBrk="1" hangingPunct="1"/>
            <a:r>
              <a:rPr lang="en-US" altLang="en-US"/>
              <a:t>Datapath with Forwarding</a:t>
            </a:r>
            <a:endParaRPr lang="en-AU"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FF9D75F9-5392-4F0B-AFE8-A35DC29CF841}" type="slidenum">
              <a:rPr lang="en-AU" altLang="en-US" sz="1400"/>
              <a:pPr/>
              <a:t>84</a:t>
            </a:fld>
            <a:endParaRPr lang="en-AU" altLang="en-US" sz="1400"/>
          </a:p>
        </p:txBody>
      </p:sp>
      <p:pic>
        <p:nvPicPr>
          <p:cNvPr id="79875" name="Picture 8" descr="f04-58-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346200"/>
            <a:ext cx="683418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Rectangle 2"/>
          <p:cNvSpPr>
            <a:spLocks noGrp="1" noChangeArrowheads="1"/>
          </p:cNvSpPr>
          <p:nvPr>
            <p:ph type="title"/>
          </p:nvPr>
        </p:nvSpPr>
        <p:spPr/>
        <p:txBody>
          <a:bodyPr/>
          <a:lstStyle/>
          <a:p>
            <a:pPr eaLnBrk="1" hangingPunct="1"/>
            <a:r>
              <a:rPr lang="en-US" altLang="en-US"/>
              <a:t>Load-Use Data Hazard</a:t>
            </a:r>
            <a:endParaRPr lang="en-AU" altLang="en-US"/>
          </a:p>
        </p:txBody>
      </p:sp>
      <p:sp>
        <p:nvSpPr>
          <p:cNvPr id="79877" name="Oval 6"/>
          <p:cNvSpPr>
            <a:spLocks noChangeArrowheads="1"/>
          </p:cNvSpPr>
          <p:nvPr/>
        </p:nvSpPr>
        <p:spPr bwMode="auto">
          <a:xfrm rot="2714808">
            <a:off x="4352131" y="2715419"/>
            <a:ext cx="360363" cy="10699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79878" name="AutoShape 7"/>
          <p:cNvSpPr>
            <a:spLocks/>
          </p:cNvSpPr>
          <p:nvPr/>
        </p:nvSpPr>
        <p:spPr bwMode="auto">
          <a:xfrm>
            <a:off x="6953250" y="2593975"/>
            <a:ext cx="1579563" cy="690563"/>
          </a:xfrm>
          <a:prstGeom prst="borderCallout1">
            <a:avLst>
              <a:gd name="adj1" fmla="val 16551"/>
              <a:gd name="adj2" fmla="val -4824"/>
              <a:gd name="adj3" fmla="val 76324"/>
              <a:gd name="adj4" fmla="val -101606"/>
            </a:avLst>
          </a:prstGeom>
          <a:solidFill>
            <a:schemeClr val="accent1"/>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800"/>
              <a:t>Need to stall for one cycle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E36BC4B6-C728-4BB7-AAA0-149C4F0BB073}" type="slidenum">
              <a:rPr lang="en-AU" altLang="en-US" sz="1400"/>
              <a:pPr/>
              <a:t>85</a:t>
            </a:fld>
            <a:endParaRPr lang="en-AU" altLang="en-US" sz="1400"/>
          </a:p>
        </p:txBody>
      </p:sp>
      <p:sp>
        <p:nvSpPr>
          <p:cNvPr id="80899" name="Rectangle 2"/>
          <p:cNvSpPr>
            <a:spLocks noGrp="1" noChangeArrowheads="1"/>
          </p:cNvSpPr>
          <p:nvPr>
            <p:ph type="title"/>
          </p:nvPr>
        </p:nvSpPr>
        <p:spPr/>
        <p:txBody>
          <a:bodyPr/>
          <a:lstStyle/>
          <a:p>
            <a:pPr eaLnBrk="1" hangingPunct="1"/>
            <a:r>
              <a:rPr lang="en-US" altLang="en-US"/>
              <a:t>Load-Use Hazard Detection</a:t>
            </a:r>
            <a:endParaRPr lang="en-AU" altLang="en-US"/>
          </a:p>
        </p:txBody>
      </p:sp>
      <p:sp>
        <p:nvSpPr>
          <p:cNvPr id="80900" name="Rectangle 3"/>
          <p:cNvSpPr>
            <a:spLocks noGrp="1" noChangeArrowheads="1"/>
          </p:cNvSpPr>
          <p:nvPr>
            <p:ph type="body" idx="1"/>
          </p:nvPr>
        </p:nvSpPr>
        <p:spPr/>
        <p:txBody>
          <a:bodyPr/>
          <a:lstStyle/>
          <a:p>
            <a:pPr eaLnBrk="1" hangingPunct="1">
              <a:lnSpc>
                <a:spcPct val="90000"/>
              </a:lnSpc>
            </a:pPr>
            <a:r>
              <a:rPr lang="en-US" altLang="en-US"/>
              <a:t>Check when using instruction is decoded in ID stage</a:t>
            </a:r>
          </a:p>
          <a:p>
            <a:pPr eaLnBrk="1" hangingPunct="1">
              <a:lnSpc>
                <a:spcPct val="90000"/>
              </a:lnSpc>
            </a:pPr>
            <a:r>
              <a:rPr lang="en-US" altLang="en-US"/>
              <a:t>ALU operand register numbers in ID stage are given by</a:t>
            </a:r>
          </a:p>
          <a:p>
            <a:pPr lvl="1" eaLnBrk="1" hangingPunct="1">
              <a:lnSpc>
                <a:spcPct val="90000"/>
              </a:lnSpc>
            </a:pPr>
            <a:r>
              <a:rPr lang="en-US" altLang="en-US"/>
              <a:t>IF/ID.RegisterRs, IF/ID.RegisterRt</a:t>
            </a:r>
          </a:p>
          <a:p>
            <a:pPr eaLnBrk="1" hangingPunct="1">
              <a:lnSpc>
                <a:spcPct val="90000"/>
              </a:lnSpc>
            </a:pPr>
            <a:r>
              <a:rPr lang="en-US" altLang="en-US"/>
              <a:t>Load-use hazard when</a:t>
            </a:r>
          </a:p>
          <a:p>
            <a:pPr lvl="1" eaLnBrk="1" hangingPunct="1">
              <a:lnSpc>
                <a:spcPct val="90000"/>
              </a:lnSpc>
            </a:pPr>
            <a:r>
              <a:rPr lang="en-US" altLang="en-US"/>
              <a:t>ID/EX.MemRead and</a:t>
            </a:r>
            <a:br>
              <a:rPr lang="en-US" altLang="en-US"/>
            </a:br>
            <a:r>
              <a:rPr lang="en-US" altLang="en-US"/>
              <a:t>  ((ID/EX.RegisterRt = IF/ID.RegisterRs) or</a:t>
            </a:r>
            <a:br>
              <a:rPr lang="en-US" altLang="en-US"/>
            </a:br>
            <a:r>
              <a:rPr lang="en-US" altLang="en-US"/>
              <a:t>   (ID/EX.RegisterRt = IF/ID.RegisterRt))</a:t>
            </a:r>
            <a:endParaRPr lang="en-AU" altLang="en-US"/>
          </a:p>
          <a:p>
            <a:pPr eaLnBrk="1" hangingPunct="1">
              <a:lnSpc>
                <a:spcPct val="90000"/>
              </a:lnSpc>
            </a:pPr>
            <a:r>
              <a:rPr lang="en-US" altLang="en-US"/>
              <a:t>If detected, stall and insert bubble</a:t>
            </a:r>
            <a:endParaRPr lang="en-AU"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2C453A39-E423-474F-9E2B-AF0841A9B66B}" type="slidenum">
              <a:rPr lang="en-AU" altLang="en-US" sz="1400"/>
              <a:pPr/>
              <a:t>86</a:t>
            </a:fld>
            <a:endParaRPr lang="en-AU" altLang="en-US" sz="1400"/>
          </a:p>
        </p:txBody>
      </p:sp>
      <p:sp>
        <p:nvSpPr>
          <p:cNvPr id="81923" name="Rectangle 2"/>
          <p:cNvSpPr>
            <a:spLocks noGrp="1" noChangeArrowheads="1"/>
          </p:cNvSpPr>
          <p:nvPr>
            <p:ph type="title"/>
          </p:nvPr>
        </p:nvSpPr>
        <p:spPr/>
        <p:txBody>
          <a:bodyPr/>
          <a:lstStyle/>
          <a:p>
            <a:pPr eaLnBrk="1" hangingPunct="1"/>
            <a:r>
              <a:rPr lang="en-US" altLang="en-US"/>
              <a:t>How to Stall the Pipeline</a:t>
            </a:r>
            <a:endParaRPr lang="en-AU" altLang="en-US"/>
          </a:p>
        </p:txBody>
      </p:sp>
      <p:sp>
        <p:nvSpPr>
          <p:cNvPr id="81924" name="Rectangle 3"/>
          <p:cNvSpPr>
            <a:spLocks noGrp="1" noChangeArrowheads="1"/>
          </p:cNvSpPr>
          <p:nvPr>
            <p:ph type="body" idx="1"/>
          </p:nvPr>
        </p:nvSpPr>
        <p:spPr/>
        <p:txBody>
          <a:bodyPr/>
          <a:lstStyle/>
          <a:p>
            <a:pPr eaLnBrk="1" hangingPunct="1"/>
            <a:r>
              <a:rPr lang="en-US" altLang="en-US"/>
              <a:t>Force control values in ID/EX register</a:t>
            </a:r>
            <a:br>
              <a:rPr lang="en-US" altLang="en-US"/>
            </a:br>
            <a:r>
              <a:rPr lang="en-US" altLang="en-US"/>
              <a:t>to 0</a:t>
            </a:r>
          </a:p>
          <a:p>
            <a:pPr lvl="1" eaLnBrk="1" hangingPunct="1"/>
            <a:r>
              <a:rPr lang="en-US" altLang="en-US"/>
              <a:t>EX, MEM and WB do </a:t>
            </a:r>
            <a:r>
              <a:rPr lang="en-US" altLang="en-US">
                <a:latin typeface="Lucida Console" panose="020B0609040504020204" pitchFamily="49" charset="0"/>
              </a:rPr>
              <a:t>nop</a:t>
            </a:r>
            <a:r>
              <a:rPr lang="en-US" altLang="en-US"/>
              <a:t> (no-operation)</a:t>
            </a:r>
            <a:endParaRPr lang="en-AU" altLang="en-US"/>
          </a:p>
          <a:p>
            <a:pPr eaLnBrk="1" hangingPunct="1"/>
            <a:r>
              <a:rPr lang="en-US" altLang="en-US"/>
              <a:t>Prevent update of PC and IF/ID register</a:t>
            </a:r>
          </a:p>
          <a:p>
            <a:pPr lvl="1" eaLnBrk="1" hangingPunct="1"/>
            <a:r>
              <a:rPr lang="en-US" altLang="en-US"/>
              <a:t>Using instruction is decoded again</a:t>
            </a:r>
          </a:p>
          <a:p>
            <a:pPr lvl="1" eaLnBrk="1" hangingPunct="1"/>
            <a:r>
              <a:rPr lang="en-US" altLang="en-US"/>
              <a:t>Following instruction is fetched again</a:t>
            </a:r>
          </a:p>
          <a:p>
            <a:pPr lvl="1" eaLnBrk="1" hangingPunct="1"/>
            <a:r>
              <a:rPr lang="en-US" altLang="en-US"/>
              <a:t>1-cycle stall allows MEM to read data for </a:t>
            </a:r>
            <a:r>
              <a:rPr lang="en-US" altLang="en-US">
                <a:latin typeface="Lucida Console" panose="020B0609040504020204" pitchFamily="49" charset="0"/>
              </a:rPr>
              <a:t>lw</a:t>
            </a:r>
          </a:p>
          <a:p>
            <a:pPr lvl="2" eaLnBrk="1" hangingPunct="1"/>
            <a:r>
              <a:rPr lang="en-US" altLang="en-US"/>
              <a:t>Can subsequently forward to EX stage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B1C4CB05-C16C-4DBC-9338-3848A1FE2733}" type="slidenum">
              <a:rPr lang="en-AU" altLang="en-US" sz="1400"/>
              <a:pPr/>
              <a:t>87</a:t>
            </a:fld>
            <a:endParaRPr lang="en-AU" altLang="en-US" sz="1400"/>
          </a:p>
        </p:txBody>
      </p:sp>
      <p:pic>
        <p:nvPicPr>
          <p:cNvPr id="82947" name="Picture 7" descr="f04-5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66838"/>
            <a:ext cx="7524750"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2"/>
          <p:cNvSpPr>
            <a:spLocks noGrp="1" noChangeArrowheads="1"/>
          </p:cNvSpPr>
          <p:nvPr>
            <p:ph type="title"/>
          </p:nvPr>
        </p:nvSpPr>
        <p:spPr/>
        <p:txBody>
          <a:bodyPr/>
          <a:lstStyle/>
          <a:p>
            <a:pPr eaLnBrk="1" hangingPunct="1"/>
            <a:r>
              <a:rPr lang="en-US" altLang="en-US"/>
              <a:t>Stall/Bubble in the Pipeline</a:t>
            </a:r>
            <a:endParaRPr lang="en-AU" altLang="en-US"/>
          </a:p>
        </p:txBody>
      </p:sp>
      <p:sp>
        <p:nvSpPr>
          <p:cNvPr id="82949" name="AutoShape 6"/>
          <p:cNvSpPr>
            <a:spLocks/>
          </p:cNvSpPr>
          <p:nvPr/>
        </p:nvSpPr>
        <p:spPr bwMode="auto">
          <a:xfrm>
            <a:off x="7235825" y="3068638"/>
            <a:ext cx="1579563" cy="690562"/>
          </a:xfrm>
          <a:prstGeom prst="borderCallout1">
            <a:avLst>
              <a:gd name="adj1" fmla="val 16551"/>
              <a:gd name="adj2" fmla="val -4824"/>
              <a:gd name="adj3" fmla="val 73792"/>
              <a:gd name="adj4" fmla="val -63417"/>
            </a:avLst>
          </a:prstGeom>
          <a:solidFill>
            <a:schemeClr val="accent1"/>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800"/>
              <a:t>Stall inserted here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11A67FC8-DAA0-4E30-BADA-631D966AFA01}" type="slidenum">
              <a:rPr lang="en-AU" altLang="en-US" sz="1400"/>
              <a:pPr/>
              <a:t>88</a:t>
            </a:fld>
            <a:endParaRPr lang="en-AU" altLang="en-US" sz="1400"/>
          </a:p>
        </p:txBody>
      </p:sp>
      <p:pic>
        <p:nvPicPr>
          <p:cNvPr id="83971" name="Picture 7" descr="f04-59-P374493-what-really-happ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79538"/>
            <a:ext cx="759777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Rectangle 2"/>
          <p:cNvSpPr>
            <a:spLocks noGrp="1" noChangeArrowheads="1"/>
          </p:cNvSpPr>
          <p:nvPr>
            <p:ph type="title"/>
          </p:nvPr>
        </p:nvSpPr>
        <p:spPr/>
        <p:txBody>
          <a:bodyPr/>
          <a:lstStyle/>
          <a:p>
            <a:pPr eaLnBrk="1" hangingPunct="1"/>
            <a:r>
              <a:rPr lang="en-US" altLang="en-US"/>
              <a:t>Stall/Bubble in the Pipeline</a:t>
            </a:r>
            <a:endParaRPr lang="en-AU" altLang="en-US"/>
          </a:p>
        </p:txBody>
      </p:sp>
      <p:sp>
        <p:nvSpPr>
          <p:cNvPr id="83973" name="AutoShape 6"/>
          <p:cNvSpPr>
            <a:spLocks/>
          </p:cNvSpPr>
          <p:nvPr/>
        </p:nvSpPr>
        <p:spPr bwMode="auto">
          <a:xfrm>
            <a:off x="2051050" y="5949950"/>
            <a:ext cx="1579563" cy="690563"/>
          </a:xfrm>
          <a:prstGeom prst="borderCallout1">
            <a:avLst>
              <a:gd name="adj1" fmla="val 16551"/>
              <a:gd name="adj2" fmla="val 104824"/>
              <a:gd name="adj3" fmla="val -80000"/>
              <a:gd name="adj4" fmla="val 111056"/>
            </a:avLst>
          </a:prstGeom>
          <a:solidFill>
            <a:schemeClr val="accent1"/>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800"/>
              <a:t>Or, more accurately…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CC3E645E-4EF8-4D78-AF55-CDF2FB4FECD9}" type="slidenum">
              <a:rPr lang="en-AU" altLang="en-US" sz="1400"/>
              <a:pPr/>
              <a:t>89</a:t>
            </a:fld>
            <a:endParaRPr lang="en-AU" altLang="en-US" sz="1400"/>
          </a:p>
        </p:txBody>
      </p:sp>
      <p:pic>
        <p:nvPicPr>
          <p:cNvPr id="84995" name="Picture 5" descr="f04-6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273175"/>
            <a:ext cx="8201025"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Rectangle 2"/>
          <p:cNvSpPr>
            <a:spLocks noGrp="1" noChangeArrowheads="1"/>
          </p:cNvSpPr>
          <p:nvPr>
            <p:ph type="title"/>
          </p:nvPr>
        </p:nvSpPr>
        <p:spPr/>
        <p:txBody>
          <a:bodyPr/>
          <a:lstStyle/>
          <a:p>
            <a:pPr eaLnBrk="1" hangingPunct="1"/>
            <a:r>
              <a:rPr lang="en-US" altLang="en-US" sz="4000"/>
              <a:t>Datapath with Hazard Detection</a:t>
            </a:r>
            <a:endParaRPr lang="en-AU" altLang="en-US" sz="4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E384B1C9-01C6-47D0-B11A-F279EBDB2318}" type="slidenum">
              <a:rPr lang="en-AU" altLang="en-US" sz="1400"/>
              <a:pPr/>
              <a:t>9</a:t>
            </a:fld>
            <a:endParaRPr lang="en-AU" altLang="en-US" sz="1400"/>
          </a:p>
        </p:txBody>
      </p:sp>
      <p:sp>
        <p:nvSpPr>
          <p:cNvPr id="10243" name="Rectangle 2"/>
          <p:cNvSpPr>
            <a:spLocks noGrp="1" noChangeArrowheads="1"/>
          </p:cNvSpPr>
          <p:nvPr>
            <p:ph type="title"/>
          </p:nvPr>
        </p:nvSpPr>
        <p:spPr/>
        <p:txBody>
          <a:bodyPr/>
          <a:lstStyle/>
          <a:p>
            <a:pPr eaLnBrk="1" hangingPunct="1"/>
            <a:r>
              <a:rPr lang="en-US" altLang="en-US"/>
              <a:t>Combinational Elements</a:t>
            </a:r>
            <a:endParaRPr lang="en-AU" altLang="en-US"/>
          </a:p>
        </p:txBody>
      </p:sp>
      <p:sp>
        <p:nvSpPr>
          <p:cNvPr id="10244" name="Rectangle 3"/>
          <p:cNvSpPr>
            <a:spLocks noGrp="1" noChangeArrowheads="1"/>
          </p:cNvSpPr>
          <p:nvPr>
            <p:ph type="body" idx="1"/>
          </p:nvPr>
        </p:nvSpPr>
        <p:spPr>
          <a:xfrm>
            <a:off x="684213" y="1412875"/>
            <a:ext cx="3101975" cy="1295400"/>
          </a:xfrm>
        </p:spPr>
        <p:txBody>
          <a:bodyPr/>
          <a:lstStyle/>
          <a:p>
            <a:pPr eaLnBrk="1" hangingPunct="1"/>
            <a:r>
              <a:rPr lang="en-US" altLang="en-US"/>
              <a:t>AND-gate</a:t>
            </a:r>
          </a:p>
          <a:p>
            <a:pPr lvl="1" eaLnBrk="1" hangingPunct="1"/>
            <a:r>
              <a:rPr lang="en-US" altLang="en-US"/>
              <a:t>Y = A &amp; B</a:t>
            </a:r>
          </a:p>
        </p:txBody>
      </p:sp>
      <p:grpSp>
        <p:nvGrpSpPr>
          <p:cNvPr id="10245" name="Group 4"/>
          <p:cNvGrpSpPr>
            <a:grpSpLocks/>
          </p:cNvGrpSpPr>
          <p:nvPr/>
        </p:nvGrpSpPr>
        <p:grpSpPr bwMode="auto">
          <a:xfrm>
            <a:off x="1258888" y="2641600"/>
            <a:ext cx="1560512" cy="655638"/>
            <a:chOff x="249" y="2299"/>
            <a:chExt cx="983" cy="413"/>
          </a:xfrm>
        </p:grpSpPr>
        <p:grpSp>
          <p:nvGrpSpPr>
            <p:cNvPr id="10297" name="Group 5"/>
            <p:cNvGrpSpPr>
              <a:grpSpLocks/>
            </p:cNvGrpSpPr>
            <p:nvPr/>
          </p:nvGrpSpPr>
          <p:grpSpPr bwMode="auto">
            <a:xfrm>
              <a:off x="476" y="2387"/>
              <a:ext cx="544" cy="273"/>
              <a:chOff x="431" y="1888"/>
              <a:chExt cx="544" cy="273"/>
            </a:xfrm>
          </p:grpSpPr>
          <p:sp>
            <p:nvSpPr>
              <p:cNvPr id="10301" name="Arc 6"/>
              <p:cNvSpPr>
                <a:spLocks/>
              </p:cNvSpPr>
              <p:nvPr/>
            </p:nvSpPr>
            <p:spPr bwMode="auto">
              <a:xfrm>
                <a:off x="701" y="1889"/>
                <a:ext cx="139" cy="272"/>
              </a:xfrm>
              <a:custGeom>
                <a:avLst/>
                <a:gdLst>
                  <a:gd name="T0" fmla="*/ 0 w 22080"/>
                  <a:gd name="T1" fmla="*/ 0 h 43200"/>
                  <a:gd name="T2" fmla="*/ 0 w 22080"/>
                  <a:gd name="T3" fmla="*/ 0 h 43200"/>
                  <a:gd name="T4" fmla="*/ 0 w 22080"/>
                  <a:gd name="T5" fmla="*/ 0 h 43200"/>
                  <a:gd name="T6" fmla="*/ 0 60000 65536"/>
                  <a:gd name="T7" fmla="*/ 0 60000 65536"/>
                  <a:gd name="T8" fmla="*/ 0 60000 65536"/>
                  <a:gd name="T9" fmla="*/ 0 w 22080"/>
                  <a:gd name="T10" fmla="*/ 0 h 43200"/>
                  <a:gd name="T11" fmla="*/ 22080 w 22080"/>
                  <a:gd name="T12" fmla="*/ 43200 h 43200"/>
                </a:gdLst>
                <a:ahLst/>
                <a:cxnLst>
                  <a:cxn ang="T6">
                    <a:pos x="T0" y="T1"/>
                  </a:cxn>
                  <a:cxn ang="T7">
                    <a:pos x="T2" y="T3"/>
                  </a:cxn>
                  <a:cxn ang="T8">
                    <a:pos x="T4" y="T5"/>
                  </a:cxn>
                </a:cxnLst>
                <a:rect l="T9" t="T10" r="T11" b="T12"/>
                <a:pathLst>
                  <a:path w="22080" h="43200" fill="none" extrusionOk="0">
                    <a:moveTo>
                      <a:pt x="479" y="0"/>
                    </a:moveTo>
                    <a:cubicBezTo>
                      <a:pt x="12409" y="0"/>
                      <a:pt x="22080" y="9670"/>
                      <a:pt x="22080" y="21600"/>
                    </a:cubicBezTo>
                    <a:cubicBezTo>
                      <a:pt x="22080" y="33529"/>
                      <a:pt x="12409" y="43200"/>
                      <a:pt x="480" y="43200"/>
                    </a:cubicBezTo>
                    <a:cubicBezTo>
                      <a:pt x="319" y="43200"/>
                      <a:pt x="159" y="43198"/>
                      <a:pt x="0" y="43194"/>
                    </a:cubicBezTo>
                  </a:path>
                  <a:path w="22080" h="43200" stroke="0" extrusionOk="0">
                    <a:moveTo>
                      <a:pt x="479" y="0"/>
                    </a:moveTo>
                    <a:cubicBezTo>
                      <a:pt x="12409" y="0"/>
                      <a:pt x="22080" y="9670"/>
                      <a:pt x="22080" y="21600"/>
                    </a:cubicBezTo>
                    <a:cubicBezTo>
                      <a:pt x="22080" y="33529"/>
                      <a:pt x="12409" y="43200"/>
                      <a:pt x="480" y="43200"/>
                    </a:cubicBezTo>
                    <a:cubicBezTo>
                      <a:pt x="319" y="43200"/>
                      <a:pt x="159" y="43198"/>
                      <a:pt x="0" y="43194"/>
                    </a:cubicBezTo>
                    <a:lnTo>
                      <a:pt x="480" y="21600"/>
                    </a:lnTo>
                    <a:lnTo>
                      <a:pt x="479"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10302" name="Line 7"/>
              <p:cNvSpPr>
                <a:spLocks noChangeShapeType="1"/>
              </p:cNvSpPr>
              <p:nvPr/>
            </p:nvSpPr>
            <p:spPr bwMode="auto">
              <a:xfrm>
                <a:off x="567" y="1888"/>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303" name="Line 8"/>
              <p:cNvSpPr>
                <a:spLocks noChangeShapeType="1"/>
              </p:cNvSpPr>
              <p:nvPr/>
            </p:nvSpPr>
            <p:spPr bwMode="auto">
              <a:xfrm>
                <a:off x="567" y="1888"/>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304" name="Line 9"/>
              <p:cNvSpPr>
                <a:spLocks noChangeShapeType="1"/>
              </p:cNvSpPr>
              <p:nvPr/>
            </p:nvSpPr>
            <p:spPr bwMode="auto">
              <a:xfrm>
                <a:off x="567" y="2160"/>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305" name="Line 10"/>
              <p:cNvSpPr>
                <a:spLocks noChangeShapeType="1"/>
              </p:cNvSpPr>
              <p:nvPr/>
            </p:nvSpPr>
            <p:spPr bwMode="auto">
              <a:xfrm>
                <a:off x="431" y="1933"/>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306" name="Line 11"/>
              <p:cNvSpPr>
                <a:spLocks noChangeShapeType="1"/>
              </p:cNvSpPr>
              <p:nvPr/>
            </p:nvSpPr>
            <p:spPr bwMode="auto">
              <a:xfrm>
                <a:off x="431" y="2115"/>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307" name="Line 12"/>
              <p:cNvSpPr>
                <a:spLocks noChangeShapeType="1"/>
              </p:cNvSpPr>
              <p:nvPr/>
            </p:nvSpPr>
            <p:spPr bwMode="auto">
              <a:xfrm>
                <a:off x="839" y="2024"/>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grpSp>
        <p:sp>
          <p:nvSpPr>
            <p:cNvPr id="10298" name="Text Box 13"/>
            <p:cNvSpPr txBox="1">
              <a:spLocks noChangeArrowheads="1"/>
            </p:cNvSpPr>
            <p:nvPr/>
          </p:nvSpPr>
          <p:spPr bwMode="auto">
            <a:xfrm>
              <a:off x="249" y="229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A</a:t>
              </a:r>
              <a:endParaRPr lang="en-AU" altLang="en-US" sz="1800"/>
            </a:p>
          </p:txBody>
        </p:sp>
        <p:sp>
          <p:nvSpPr>
            <p:cNvPr id="10299" name="Text Box 14"/>
            <p:cNvSpPr txBox="1">
              <a:spLocks noChangeArrowheads="1"/>
            </p:cNvSpPr>
            <p:nvPr/>
          </p:nvSpPr>
          <p:spPr bwMode="auto">
            <a:xfrm>
              <a:off x="249" y="2481"/>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B</a:t>
              </a:r>
              <a:endParaRPr lang="en-AU" altLang="en-US" sz="1800"/>
            </a:p>
          </p:txBody>
        </p:sp>
        <p:sp>
          <p:nvSpPr>
            <p:cNvPr id="10300" name="Text Box 15"/>
            <p:cNvSpPr txBox="1">
              <a:spLocks noChangeArrowheads="1"/>
            </p:cNvSpPr>
            <p:nvPr/>
          </p:nvSpPr>
          <p:spPr bwMode="auto">
            <a:xfrm>
              <a:off x="1020" y="2390"/>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Y</a:t>
              </a:r>
              <a:endParaRPr lang="en-AU" altLang="en-US" sz="1800"/>
            </a:p>
          </p:txBody>
        </p:sp>
      </p:grpSp>
      <p:grpSp>
        <p:nvGrpSpPr>
          <p:cNvPr id="10246" name="Group 16"/>
          <p:cNvGrpSpPr>
            <a:grpSpLocks/>
          </p:cNvGrpSpPr>
          <p:nvPr/>
        </p:nvGrpSpPr>
        <p:grpSpPr bwMode="auto">
          <a:xfrm>
            <a:off x="1547813" y="4868863"/>
            <a:ext cx="1416050" cy="1308100"/>
            <a:chOff x="113" y="2840"/>
            <a:chExt cx="892" cy="824"/>
          </a:xfrm>
        </p:grpSpPr>
        <p:sp>
          <p:nvSpPr>
            <p:cNvPr id="10282" name="Line 17"/>
            <p:cNvSpPr>
              <a:spLocks noChangeShapeType="1"/>
            </p:cNvSpPr>
            <p:nvPr/>
          </p:nvSpPr>
          <p:spPr bwMode="auto">
            <a:xfrm>
              <a:off x="340"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283" name="Line 18"/>
            <p:cNvSpPr>
              <a:spLocks noChangeShapeType="1"/>
            </p:cNvSpPr>
            <p:nvPr/>
          </p:nvSpPr>
          <p:spPr bwMode="auto">
            <a:xfrm>
              <a:off x="340"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284" name="Line 19"/>
            <p:cNvSpPr>
              <a:spLocks noChangeShapeType="1"/>
            </p:cNvSpPr>
            <p:nvPr/>
          </p:nvSpPr>
          <p:spPr bwMode="auto">
            <a:xfrm>
              <a:off x="657" y="3067"/>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285" name="Text Box 20"/>
            <p:cNvSpPr txBox="1">
              <a:spLocks noChangeArrowheads="1"/>
            </p:cNvSpPr>
            <p:nvPr/>
          </p:nvSpPr>
          <p:spPr bwMode="auto">
            <a:xfrm>
              <a:off x="113" y="284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I0</a:t>
              </a:r>
              <a:endParaRPr lang="en-AU" altLang="en-US" sz="1800"/>
            </a:p>
          </p:txBody>
        </p:sp>
        <p:sp>
          <p:nvSpPr>
            <p:cNvPr id="10286" name="Text Box 21"/>
            <p:cNvSpPr txBox="1">
              <a:spLocks noChangeArrowheads="1"/>
            </p:cNvSpPr>
            <p:nvPr/>
          </p:nvSpPr>
          <p:spPr bwMode="auto">
            <a:xfrm>
              <a:off x="113" y="302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I1</a:t>
              </a:r>
              <a:endParaRPr lang="en-AU" altLang="en-US" sz="1800"/>
            </a:p>
          </p:txBody>
        </p:sp>
        <p:sp>
          <p:nvSpPr>
            <p:cNvPr id="10287" name="Text Box 22"/>
            <p:cNvSpPr txBox="1">
              <a:spLocks noChangeArrowheads="1"/>
            </p:cNvSpPr>
            <p:nvPr/>
          </p:nvSpPr>
          <p:spPr bwMode="auto">
            <a:xfrm>
              <a:off x="793" y="293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Y</a:t>
              </a:r>
              <a:endParaRPr lang="en-AU" altLang="en-US" sz="1800"/>
            </a:p>
          </p:txBody>
        </p:sp>
        <p:sp>
          <p:nvSpPr>
            <p:cNvPr id="10288" name="Line 23"/>
            <p:cNvSpPr>
              <a:spLocks noChangeShapeType="1"/>
            </p:cNvSpPr>
            <p:nvPr/>
          </p:nvSpPr>
          <p:spPr bwMode="auto">
            <a:xfrm>
              <a:off x="476"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89" name="Arc 24"/>
            <p:cNvSpPr>
              <a:spLocks/>
            </p:cNvSpPr>
            <p:nvPr/>
          </p:nvSpPr>
          <p:spPr bwMode="auto">
            <a:xfrm>
              <a:off x="567"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10290" name="Arc 25"/>
            <p:cNvSpPr>
              <a:spLocks/>
            </p:cNvSpPr>
            <p:nvPr/>
          </p:nvSpPr>
          <p:spPr bwMode="auto">
            <a:xfrm flipH="1">
              <a:off x="476"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10291" name="Arc 26"/>
            <p:cNvSpPr>
              <a:spLocks/>
            </p:cNvSpPr>
            <p:nvPr/>
          </p:nvSpPr>
          <p:spPr bwMode="auto">
            <a:xfrm flipV="1">
              <a:off x="567"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10292" name="Arc 27"/>
            <p:cNvSpPr>
              <a:spLocks/>
            </p:cNvSpPr>
            <p:nvPr/>
          </p:nvSpPr>
          <p:spPr bwMode="auto">
            <a:xfrm flipH="1" flipV="1">
              <a:off x="476"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10293" name="Line 28"/>
            <p:cNvSpPr>
              <a:spLocks noChangeShapeType="1"/>
            </p:cNvSpPr>
            <p:nvPr/>
          </p:nvSpPr>
          <p:spPr bwMode="auto">
            <a:xfrm>
              <a:off x="657"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94" name="Text Box 29"/>
            <p:cNvSpPr txBox="1">
              <a:spLocks noChangeArrowheads="1"/>
            </p:cNvSpPr>
            <p:nvPr/>
          </p:nvSpPr>
          <p:spPr bwMode="auto">
            <a:xfrm>
              <a:off x="476" y="2840"/>
              <a:ext cx="181"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M</a:t>
              </a:r>
              <a:br>
                <a:rPr lang="en-US" altLang="en-US" sz="1400"/>
              </a:br>
              <a:r>
                <a:rPr lang="en-US" altLang="en-US" sz="1400"/>
                <a:t>u</a:t>
              </a:r>
              <a:br>
                <a:rPr lang="en-US" altLang="en-US" sz="1400"/>
              </a:br>
              <a:r>
                <a:rPr lang="en-US" altLang="en-US" sz="1400"/>
                <a:t>x</a:t>
              </a:r>
              <a:endParaRPr lang="en-AU" altLang="en-US" sz="1400"/>
            </a:p>
          </p:txBody>
        </p:sp>
        <p:sp>
          <p:nvSpPr>
            <p:cNvPr id="10295" name="Line 30"/>
            <p:cNvSpPr>
              <a:spLocks noChangeShapeType="1"/>
            </p:cNvSpPr>
            <p:nvPr/>
          </p:nvSpPr>
          <p:spPr bwMode="auto">
            <a:xfrm flipV="1">
              <a:off x="567" y="3294"/>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96" name="Text Box 31"/>
            <p:cNvSpPr txBox="1">
              <a:spLocks noChangeArrowheads="1"/>
            </p:cNvSpPr>
            <p:nvPr/>
          </p:nvSpPr>
          <p:spPr bwMode="auto">
            <a:xfrm>
              <a:off x="461" y="343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S</a:t>
              </a:r>
              <a:endParaRPr lang="en-AU" altLang="en-US" sz="1800"/>
            </a:p>
          </p:txBody>
        </p:sp>
      </p:grpSp>
      <p:sp>
        <p:nvSpPr>
          <p:cNvPr id="10247" name="Rectangle 32"/>
          <p:cNvSpPr>
            <a:spLocks noChangeArrowheads="1"/>
          </p:cNvSpPr>
          <p:nvPr/>
        </p:nvSpPr>
        <p:spPr bwMode="auto">
          <a:xfrm>
            <a:off x="684213" y="3644900"/>
            <a:ext cx="32400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spcBef>
                <a:spcPct val="20000"/>
              </a:spcBef>
              <a:buClr>
                <a:schemeClr val="folHlink"/>
              </a:buClr>
              <a:buSzPct val="60000"/>
              <a:buFont typeface="Wingdings" panose="05000000000000000000" pitchFamily="2" charset="2"/>
              <a:buChar char="n"/>
            </a:pPr>
            <a:r>
              <a:rPr lang="en-US" altLang="en-US" sz="3200"/>
              <a:t>Multiplexer</a:t>
            </a:r>
          </a:p>
          <a:p>
            <a:pPr lvl="1" algn="l" eaLnBrk="1" hangingPunct="1">
              <a:spcBef>
                <a:spcPct val="20000"/>
              </a:spcBef>
              <a:buClr>
                <a:schemeClr val="hlink"/>
              </a:buClr>
              <a:buSzPct val="55000"/>
              <a:buFont typeface="Wingdings" panose="05000000000000000000" pitchFamily="2" charset="2"/>
              <a:buChar char="n"/>
            </a:pPr>
            <a:r>
              <a:rPr lang="en-US" altLang="en-US" sz="2800"/>
              <a:t>Y = S ? I1 : I0</a:t>
            </a:r>
            <a:endParaRPr lang="en-AU" altLang="en-US" sz="2800"/>
          </a:p>
        </p:txBody>
      </p:sp>
      <p:grpSp>
        <p:nvGrpSpPr>
          <p:cNvPr id="10248" name="Group 33"/>
          <p:cNvGrpSpPr>
            <a:grpSpLocks/>
          </p:cNvGrpSpPr>
          <p:nvPr/>
        </p:nvGrpSpPr>
        <p:grpSpPr bwMode="auto">
          <a:xfrm>
            <a:off x="7092950" y="1484313"/>
            <a:ext cx="1604963" cy="1012825"/>
            <a:chOff x="1111" y="2659"/>
            <a:chExt cx="1011" cy="638"/>
          </a:xfrm>
        </p:grpSpPr>
        <p:sp>
          <p:nvSpPr>
            <p:cNvPr id="10268" name="Line 34"/>
            <p:cNvSpPr>
              <a:spLocks noChangeShapeType="1"/>
            </p:cNvSpPr>
            <p:nvPr/>
          </p:nvSpPr>
          <p:spPr bwMode="auto">
            <a:xfrm>
              <a:off x="1338" y="2795"/>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269" name="Line 35"/>
            <p:cNvSpPr>
              <a:spLocks noChangeShapeType="1"/>
            </p:cNvSpPr>
            <p:nvPr/>
          </p:nvSpPr>
          <p:spPr bwMode="auto">
            <a:xfrm>
              <a:off x="1338"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270" name="Line 36"/>
            <p:cNvSpPr>
              <a:spLocks noChangeShapeType="1"/>
            </p:cNvSpPr>
            <p:nvPr/>
          </p:nvSpPr>
          <p:spPr bwMode="auto">
            <a:xfrm>
              <a:off x="1791"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271" name="Text Box 37"/>
            <p:cNvSpPr txBox="1">
              <a:spLocks noChangeArrowheads="1"/>
            </p:cNvSpPr>
            <p:nvPr/>
          </p:nvSpPr>
          <p:spPr bwMode="auto">
            <a:xfrm>
              <a:off x="1111" y="26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A</a:t>
              </a:r>
              <a:endParaRPr lang="en-AU" altLang="en-US" sz="1800"/>
            </a:p>
          </p:txBody>
        </p:sp>
        <p:sp>
          <p:nvSpPr>
            <p:cNvPr id="10272" name="Text Box 38"/>
            <p:cNvSpPr txBox="1">
              <a:spLocks noChangeArrowheads="1"/>
            </p:cNvSpPr>
            <p:nvPr/>
          </p:nvSpPr>
          <p:spPr bwMode="auto">
            <a:xfrm>
              <a:off x="1111" y="306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B</a:t>
              </a:r>
              <a:endParaRPr lang="en-AU" altLang="en-US" sz="1800"/>
            </a:p>
          </p:txBody>
        </p:sp>
        <p:sp>
          <p:nvSpPr>
            <p:cNvPr id="10273" name="Text Box 39"/>
            <p:cNvSpPr txBox="1">
              <a:spLocks noChangeArrowheads="1"/>
            </p:cNvSpPr>
            <p:nvPr/>
          </p:nvSpPr>
          <p:spPr bwMode="auto">
            <a:xfrm>
              <a:off x="1910" y="284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Y</a:t>
              </a:r>
              <a:endParaRPr lang="en-AU" altLang="en-US" sz="1800"/>
            </a:p>
          </p:txBody>
        </p:sp>
        <p:sp>
          <p:nvSpPr>
            <p:cNvPr id="10274" name="Line 40"/>
            <p:cNvSpPr>
              <a:spLocks noChangeShapeType="1"/>
            </p:cNvSpPr>
            <p:nvPr/>
          </p:nvSpPr>
          <p:spPr bwMode="auto">
            <a:xfrm>
              <a:off x="1474" y="2659"/>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75" name="Line 41"/>
            <p:cNvSpPr>
              <a:spLocks noChangeShapeType="1"/>
            </p:cNvSpPr>
            <p:nvPr/>
          </p:nvSpPr>
          <p:spPr bwMode="auto">
            <a:xfrm>
              <a:off x="1474" y="3067"/>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76" name="Line 42"/>
            <p:cNvSpPr>
              <a:spLocks noChangeShapeType="1"/>
            </p:cNvSpPr>
            <p:nvPr/>
          </p:nvSpPr>
          <p:spPr bwMode="auto">
            <a:xfrm>
              <a:off x="1474" y="2886"/>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77" name="Line 43"/>
            <p:cNvSpPr>
              <a:spLocks noChangeShapeType="1"/>
            </p:cNvSpPr>
            <p:nvPr/>
          </p:nvSpPr>
          <p:spPr bwMode="auto">
            <a:xfrm flipH="1">
              <a:off x="1474" y="2976"/>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78" name="Line 44"/>
            <p:cNvSpPr>
              <a:spLocks noChangeShapeType="1"/>
            </p:cNvSpPr>
            <p:nvPr/>
          </p:nvSpPr>
          <p:spPr bwMode="auto">
            <a:xfrm>
              <a:off x="1474" y="2659"/>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79" name="Line 45"/>
            <p:cNvSpPr>
              <a:spLocks noChangeShapeType="1"/>
            </p:cNvSpPr>
            <p:nvPr/>
          </p:nvSpPr>
          <p:spPr bwMode="auto">
            <a:xfrm flipV="1">
              <a:off x="1474" y="3113"/>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80" name="Line 46"/>
            <p:cNvSpPr>
              <a:spLocks noChangeShapeType="1"/>
            </p:cNvSpPr>
            <p:nvPr/>
          </p:nvSpPr>
          <p:spPr bwMode="auto">
            <a:xfrm>
              <a:off x="1791" y="2840"/>
              <a:ext cx="0" cy="2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81" name="Text Box 47"/>
            <p:cNvSpPr txBox="1">
              <a:spLocks noChangeArrowheads="1"/>
            </p:cNvSpPr>
            <p:nvPr/>
          </p:nvSpPr>
          <p:spPr bwMode="auto">
            <a:xfrm>
              <a:off x="1620" y="2889"/>
              <a:ext cx="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a:t>
              </a:r>
              <a:endParaRPr lang="en-AU" altLang="en-US" sz="1800"/>
            </a:p>
          </p:txBody>
        </p:sp>
      </p:grpSp>
      <p:grpSp>
        <p:nvGrpSpPr>
          <p:cNvPr id="10249" name="Group 48"/>
          <p:cNvGrpSpPr>
            <a:grpSpLocks/>
          </p:cNvGrpSpPr>
          <p:nvPr/>
        </p:nvGrpSpPr>
        <p:grpSpPr bwMode="auto">
          <a:xfrm>
            <a:off x="5580063" y="4575175"/>
            <a:ext cx="1676400" cy="1595438"/>
            <a:chOff x="2699" y="2750"/>
            <a:chExt cx="1056" cy="1005"/>
          </a:xfrm>
        </p:grpSpPr>
        <p:sp>
          <p:nvSpPr>
            <p:cNvPr id="10252" name="Line 49"/>
            <p:cNvSpPr>
              <a:spLocks noChangeShapeType="1"/>
            </p:cNvSpPr>
            <p:nvPr/>
          </p:nvSpPr>
          <p:spPr bwMode="auto">
            <a:xfrm>
              <a:off x="2926" y="288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253" name="Line 50"/>
            <p:cNvSpPr>
              <a:spLocks noChangeShapeType="1"/>
            </p:cNvSpPr>
            <p:nvPr/>
          </p:nvSpPr>
          <p:spPr bwMode="auto">
            <a:xfrm>
              <a:off x="2926" y="3339"/>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254" name="Line 51"/>
            <p:cNvSpPr>
              <a:spLocks noChangeShapeType="1"/>
            </p:cNvSpPr>
            <p:nvPr/>
          </p:nvSpPr>
          <p:spPr bwMode="auto">
            <a:xfrm>
              <a:off x="3424" y="3113"/>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255" name="Text Box 52"/>
            <p:cNvSpPr txBox="1">
              <a:spLocks noChangeArrowheads="1"/>
            </p:cNvSpPr>
            <p:nvPr/>
          </p:nvSpPr>
          <p:spPr bwMode="auto">
            <a:xfrm>
              <a:off x="2699" y="275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A</a:t>
              </a:r>
              <a:endParaRPr lang="en-AU" altLang="en-US" sz="1800"/>
            </a:p>
          </p:txBody>
        </p:sp>
        <p:sp>
          <p:nvSpPr>
            <p:cNvPr id="10256" name="Text Box 53"/>
            <p:cNvSpPr txBox="1">
              <a:spLocks noChangeArrowheads="1"/>
            </p:cNvSpPr>
            <p:nvPr/>
          </p:nvSpPr>
          <p:spPr bwMode="auto">
            <a:xfrm>
              <a:off x="2699" y="3247"/>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B</a:t>
              </a:r>
              <a:endParaRPr lang="en-AU" altLang="en-US" sz="1800"/>
            </a:p>
          </p:txBody>
        </p:sp>
        <p:sp>
          <p:nvSpPr>
            <p:cNvPr id="10257" name="Text Box 54"/>
            <p:cNvSpPr txBox="1">
              <a:spLocks noChangeArrowheads="1"/>
            </p:cNvSpPr>
            <p:nvPr/>
          </p:nvSpPr>
          <p:spPr bwMode="auto">
            <a:xfrm>
              <a:off x="3543" y="297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Y</a:t>
              </a:r>
              <a:endParaRPr lang="en-AU" altLang="en-US" sz="1800"/>
            </a:p>
          </p:txBody>
        </p:sp>
        <p:sp>
          <p:nvSpPr>
            <p:cNvPr id="10258" name="Line 55"/>
            <p:cNvSpPr>
              <a:spLocks noChangeShapeType="1"/>
            </p:cNvSpPr>
            <p:nvPr/>
          </p:nvSpPr>
          <p:spPr bwMode="auto">
            <a:xfrm>
              <a:off x="3061" y="2750"/>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59" name="Line 56"/>
            <p:cNvSpPr>
              <a:spLocks noChangeShapeType="1"/>
            </p:cNvSpPr>
            <p:nvPr/>
          </p:nvSpPr>
          <p:spPr bwMode="auto">
            <a:xfrm flipH="1">
              <a:off x="3061" y="3203"/>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60" name="Line 57"/>
            <p:cNvSpPr>
              <a:spLocks noChangeShapeType="1"/>
            </p:cNvSpPr>
            <p:nvPr/>
          </p:nvSpPr>
          <p:spPr bwMode="auto">
            <a:xfrm>
              <a:off x="3062" y="3022"/>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61" name="Line 58"/>
            <p:cNvSpPr>
              <a:spLocks noChangeShapeType="1"/>
            </p:cNvSpPr>
            <p:nvPr/>
          </p:nvSpPr>
          <p:spPr bwMode="auto">
            <a:xfrm flipH="1">
              <a:off x="3062" y="3112"/>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62" name="Line 59"/>
            <p:cNvSpPr>
              <a:spLocks noChangeShapeType="1"/>
            </p:cNvSpPr>
            <p:nvPr/>
          </p:nvSpPr>
          <p:spPr bwMode="auto">
            <a:xfrm>
              <a:off x="3061" y="2750"/>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63" name="Line 60"/>
            <p:cNvSpPr>
              <a:spLocks noChangeShapeType="1"/>
            </p:cNvSpPr>
            <p:nvPr/>
          </p:nvSpPr>
          <p:spPr bwMode="auto">
            <a:xfrm flipV="1">
              <a:off x="3061" y="3294"/>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64" name="Line 61"/>
            <p:cNvSpPr>
              <a:spLocks noChangeShapeType="1"/>
            </p:cNvSpPr>
            <p:nvPr/>
          </p:nvSpPr>
          <p:spPr bwMode="auto">
            <a:xfrm>
              <a:off x="3424" y="2931"/>
              <a:ext cx="0" cy="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65" name="Text Box 62"/>
            <p:cNvSpPr txBox="1">
              <a:spLocks noChangeArrowheads="1"/>
            </p:cNvSpPr>
            <p:nvPr/>
          </p:nvSpPr>
          <p:spPr bwMode="auto">
            <a:xfrm>
              <a:off x="3152" y="3025"/>
              <a:ext cx="2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ALU</a:t>
              </a:r>
              <a:endParaRPr lang="en-AU" altLang="en-US" sz="1800"/>
            </a:p>
          </p:txBody>
        </p:sp>
        <p:sp>
          <p:nvSpPr>
            <p:cNvPr id="10266" name="Line 63"/>
            <p:cNvSpPr>
              <a:spLocks noChangeShapeType="1"/>
            </p:cNvSpPr>
            <p:nvPr/>
          </p:nvSpPr>
          <p:spPr bwMode="auto">
            <a:xfrm>
              <a:off x="3243" y="3385"/>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0267" name="Text Box 64"/>
            <p:cNvSpPr txBox="1">
              <a:spLocks noChangeArrowheads="1"/>
            </p:cNvSpPr>
            <p:nvPr/>
          </p:nvSpPr>
          <p:spPr bwMode="auto">
            <a:xfrm>
              <a:off x="3152" y="352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t>F</a:t>
              </a:r>
              <a:endParaRPr lang="en-AU" altLang="en-US" sz="1800"/>
            </a:p>
          </p:txBody>
        </p:sp>
      </p:grpSp>
      <p:sp>
        <p:nvSpPr>
          <p:cNvPr id="10250" name="Rectangle 65"/>
          <p:cNvSpPr>
            <a:spLocks noChangeArrowheads="1"/>
          </p:cNvSpPr>
          <p:nvPr/>
        </p:nvSpPr>
        <p:spPr bwMode="auto">
          <a:xfrm>
            <a:off x="4211638" y="1412875"/>
            <a:ext cx="31019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spcBef>
                <a:spcPct val="20000"/>
              </a:spcBef>
              <a:buClr>
                <a:schemeClr val="folHlink"/>
              </a:buClr>
              <a:buSzPct val="60000"/>
              <a:buFont typeface="Wingdings" panose="05000000000000000000" pitchFamily="2" charset="2"/>
              <a:buChar char="n"/>
            </a:pPr>
            <a:r>
              <a:rPr lang="en-US" altLang="en-US" sz="3200"/>
              <a:t>Adder</a:t>
            </a:r>
          </a:p>
          <a:p>
            <a:pPr lvl="1" algn="l" eaLnBrk="1" hangingPunct="1">
              <a:spcBef>
                <a:spcPct val="20000"/>
              </a:spcBef>
              <a:buClr>
                <a:schemeClr val="hlink"/>
              </a:buClr>
              <a:buSzPct val="55000"/>
              <a:buFont typeface="Wingdings" panose="05000000000000000000" pitchFamily="2" charset="2"/>
              <a:buChar char="n"/>
            </a:pPr>
            <a:r>
              <a:rPr lang="en-US" altLang="en-US" sz="2800"/>
              <a:t>Y = A + B</a:t>
            </a:r>
          </a:p>
        </p:txBody>
      </p:sp>
      <p:sp>
        <p:nvSpPr>
          <p:cNvPr id="10251" name="Rectangle 66"/>
          <p:cNvSpPr>
            <a:spLocks noChangeArrowheads="1"/>
          </p:cNvSpPr>
          <p:nvPr/>
        </p:nvSpPr>
        <p:spPr bwMode="auto">
          <a:xfrm>
            <a:off x="4211638" y="3284538"/>
            <a:ext cx="4319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spcBef>
                <a:spcPct val="20000"/>
              </a:spcBef>
              <a:buClr>
                <a:schemeClr val="folHlink"/>
              </a:buClr>
              <a:buSzPct val="60000"/>
              <a:buFont typeface="Wingdings" panose="05000000000000000000" pitchFamily="2" charset="2"/>
              <a:buChar char="n"/>
            </a:pPr>
            <a:r>
              <a:rPr lang="en-US" altLang="en-US" sz="3200"/>
              <a:t>Arithmetic/Logic Unit</a:t>
            </a:r>
          </a:p>
          <a:p>
            <a:pPr lvl="1" algn="l" eaLnBrk="1" hangingPunct="1">
              <a:spcBef>
                <a:spcPct val="20000"/>
              </a:spcBef>
              <a:buClr>
                <a:schemeClr val="hlink"/>
              </a:buClr>
              <a:buSzPct val="55000"/>
              <a:buFont typeface="Wingdings" panose="05000000000000000000" pitchFamily="2" charset="2"/>
              <a:buChar char="n"/>
            </a:pPr>
            <a:r>
              <a:rPr lang="en-US" altLang="en-US" sz="2800"/>
              <a:t>Y = F(A, B)</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EBBF5277-494B-451C-8444-6733930D1599}" type="slidenum">
              <a:rPr lang="en-AU" altLang="en-US" sz="1400"/>
              <a:pPr/>
              <a:t>90</a:t>
            </a:fld>
            <a:endParaRPr lang="en-AU" altLang="en-US" sz="1400"/>
          </a:p>
        </p:txBody>
      </p:sp>
      <p:sp>
        <p:nvSpPr>
          <p:cNvPr id="86019" name="Rectangle 2"/>
          <p:cNvSpPr>
            <a:spLocks noGrp="1" noChangeArrowheads="1"/>
          </p:cNvSpPr>
          <p:nvPr>
            <p:ph type="title"/>
          </p:nvPr>
        </p:nvSpPr>
        <p:spPr/>
        <p:txBody>
          <a:bodyPr/>
          <a:lstStyle/>
          <a:p>
            <a:pPr eaLnBrk="1" hangingPunct="1"/>
            <a:r>
              <a:rPr lang="en-AU" altLang="en-US"/>
              <a:t>Stalls and Performance</a:t>
            </a:r>
          </a:p>
        </p:txBody>
      </p:sp>
      <p:sp>
        <p:nvSpPr>
          <p:cNvPr id="86020" name="Rectangle 3"/>
          <p:cNvSpPr>
            <a:spLocks noGrp="1" noChangeArrowheads="1"/>
          </p:cNvSpPr>
          <p:nvPr>
            <p:ph type="body" idx="1"/>
          </p:nvPr>
        </p:nvSpPr>
        <p:spPr>
          <a:xfrm>
            <a:off x="684213" y="1844675"/>
            <a:ext cx="8270875" cy="4392613"/>
          </a:xfrm>
        </p:spPr>
        <p:txBody>
          <a:bodyPr/>
          <a:lstStyle/>
          <a:p>
            <a:pPr eaLnBrk="1" hangingPunct="1"/>
            <a:r>
              <a:rPr lang="en-AU" altLang="en-US"/>
              <a:t>Stalls reduce performance</a:t>
            </a:r>
          </a:p>
          <a:p>
            <a:pPr lvl="1" eaLnBrk="1" hangingPunct="1"/>
            <a:r>
              <a:rPr lang="en-AU" altLang="en-US"/>
              <a:t>But are required to get correct results</a:t>
            </a:r>
          </a:p>
          <a:p>
            <a:pPr eaLnBrk="1" hangingPunct="1"/>
            <a:r>
              <a:rPr lang="en-AU" altLang="en-US"/>
              <a:t>Compiler can arrange code to avoid hazards and stalls</a:t>
            </a:r>
          </a:p>
          <a:p>
            <a:pPr lvl="1" eaLnBrk="1" hangingPunct="1"/>
            <a:r>
              <a:rPr lang="en-AU" altLang="en-US"/>
              <a:t>Requires knowledge of the pipeline structure</a:t>
            </a:r>
          </a:p>
        </p:txBody>
      </p:sp>
      <p:sp>
        <p:nvSpPr>
          <p:cNvPr id="86021" name="Text Box 4"/>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2400" b="1">
                <a:solidFill>
                  <a:schemeClr val="folHlink"/>
                </a:solidFill>
                <a:latin typeface="Arial Black" panose="020B0A04020102020204" pitchFamily="34" charset="0"/>
              </a:rPr>
              <a:t>The BIG Picture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DCDD7D47-7CE1-4B0B-AAED-B4C5B6A0147D}" type="slidenum">
              <a:rPr lang="en-AU" altLang="en-US" sz="1400"/>
              <a:pPr/>
              <a:t>91</a:t>
            </a:fld>
            <a:endParaRPr lang="en-AU" altLang="en-US" sz="1400"/>
          </a:p>
        </p:txBody>
      </p:sp>
      <p:pic>
        <p:nvPicPr>
          <p:cNvPr id="87043" name="Picture 10" descr="f04-6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898650"/>
            <a:ext cx="6021387"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2"/>
          <p:cNvSpPr>
            <a:spLocks noGrp="1" noChangeArrowheads="1"/>
          </p:cNvSpPr>
          <p:nvPr>
            <p:ph type="title"/>
          </p:nvPr>
        </p:nvSpPr>
        <p:spPr/>
        <p:txBody>
          <a:bodyPr/>
          <a:lstStyle/>
          <a:p>
            <a:pPr eaLnBrk="1" hangingPunct="1"/>
            <a:r>
              <a:rPr lang="en-US" altLang="en-US"/>
              <a:t>Branch Hazards</a:t>
            </a:r>
            <a:endParaRPr lang="en-AU" altLang="en-US"/>
          </a:p>
        </p:txBody>
      </p:sp>
      <p:sp>
        <p:nvSpPr>
          <p:cNvPr id="87045" name="Rectangle 3"/>
          <p:cNvSpPr>
            <a:spLocks noGrp="1" noChangeArrowheads="1"/>
          </p:cNvSpPr>
          <p:nvPr>
            <p:ph type="body" idx="1"/>
          </p:nvPr>
        </p:nvSpPr>
        <p:spPr>
          <a:xfrm>
            <a:off x="684213" y="1125538"/>
            <a:ext cx="8270875" cy="690562"/>
          </a:xfrm>
        </p:spPr>
        <p:txBody>
          <a:bodyPr/>
          <a:lstStyle/>
          <a:p>
            <a:pPr eaLnBrk="1" hangingPunct="1"/>
            <a:r>
              <a:rPr lang="en-US" altLang="en-US"/>
              <a:t>If branch outcome determined in MEM</a:t>
            </a:r>
            <a:endParaRPr lang="en-AU" altLang="en-US"/>
          </a:p>
        </p:txBody>
      </p:sp>
      <p:sp>
        <p:nvSpPr>
          <p:cNvPr id="87046" name="Text Box 4"/>
          <p:cNvSpPr txBox="1">
            <a:spLocks noChangeArrowheads="1"/>
          </p:cNvSpPr>
          <p:nvPr/>
        </p:nvSpPr>
        <p:spPr bwMode="auto">
          <a:xfrm rot="5400000">
            <a:off x="7789069" y="988219"/>
            <a:ext cx="2343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solidFill>
                  <a:schemeClr val="folHlink"/>
                </a:solidFill>
              </a:rPr>
              <a:t>§4.8 Control Hazards</a:t>
            </a:r>
          </a:p>
        </p:txBody>
      </p:sp>
      <p:sp>
        <p:nvSpPr>
          <p:cNvPr id="87047" name="AutoShape 6"/>
          <p:cNvSpPr>
            <a:spLocks/>
          </p:cNvSpPr>
          <p:nvPr/>
        </p:nvSpPr>
        <p:spPr bwMode="auto">
          <a:xfrm>
            <a:off x="3203575" y="5949950"/>
            <a:ext cx="501650" cy="330200"/>
          </a:xfrm>
          <a:prstGeom prst="borderCallout1">
            <a:avLst>
              <a:gd name="adj1" fmla="val 34616"/>
              <a:gd name="adj2" fmla="val 115190"/>
              <a:gd name="adj3" fmla="val -43269"/>
              <a:gd name="adj4" fmla="val 243356"/>
            </a:avLst>
          </a:prstGeom>
          <a:solidFill>
            <a:schemeClr val="accent1"/>
          </a:solidFill>
          <a:ln w="9525">
            <a:solidFill>
              <a:schemeClr val="tx1"/>
            </a:solidFill>
            <a:miter lim="800000"/>
            <a:headEnd/>
            <a:tailEnd type="triangle" w="med" len="me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PC</a:t>
            </a:r>
            <a:endParaRPr lang="en-AU" altLang="en-US" sz="1400"/>
          </a:p>
        </p:txBody>
      </p:sp>
      <p:sp>
        <p:nvSpPr>
          <p:cNvPr id="87048" name="Text Box 7"/>
          <p:cNvSpPr txBox="1">
            <a:spLocks noChangeArrowheads="1"/>
          </p:cNvSpPr>
          <p:nvPr/>
        </p:nvSpPr>
        <p:spPr bwMode="auto">
          <a:xfrm>
            <a:off x="7451725" y="4010025"/>
            <a:ext cx="1244600" cy="1079500"/>
          </a:xfrm>
          <a:prstGeom prst="rect">
            <a:avLst/>
          </a:prstGeom>
          <a:solidFill>
            <a:schemeClr val="accent1"/>
          </a:solidFill>
          <a:ln w="9525">
            <a:solidFill>
              <a:schemeClr val="tx1"/>
            </a:solidFill>
            <a:miter lim="800000"/>
            <a:headEnd/>
            <a:tailEnd/>
          </a:ln>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a:t>Flush these</a:t>
            </a:r>
            <a:br>
              <a:rPr lang="en-US" altLang="en-US"/>
            </a:br>
            <a:r>
              <a:rPr lang="en-US" altLang="en-US"/>
              <a:t>instructions</a:t>
            </a:r>
          </a:p>
          <a:p>
            <a:pPr algn="l"/>
            <a:r>
              <a:rPr lang="en-US" altLang="en-US"/>
              <a:t>(Set control</a:t>
            </a:r>
            <a:br>
              <a:rPr lang="en-US" altLang="en-US"/>
            </a:br>
            <a:r>
              <a:rPr lang="en-US" altLang="en-US"/>
              <a:t>values to 0)</a:t>
            </a:r>
            <a:endParaRPr lang="en-AU" altLang="en-US"/>
          </a:p>
        </p:txBody>
      </p:sp>
      <p:sp>
        <p:nvSpPr>
          <p:cNvPr id="87049" name="AutoShape 8"/>
          <p:cNvSpPr>
            <a:spLocks/>
          </p:cNvSpPr>
          <p:nvPr/>
        </p:nvSpPr>
        <p:spPr bwMode="auto">
          <a:xfrm>
            <a:off x="7092950" y="3644900"/>
            <a:ext cx="215900" cy="1800225"/>
          </a:xfrm>
          <a:prstGeom prst="rightBrace">
            <a:avLst>
              <a:gd name="adj1" fmla="val 6948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9806F5F7-A8C7-4823-AEBA-C5B7DAA66091}" type="slidenum">
              <a:rPr lang="en-AU" altLang="en-US" sz="1400"/>
              <a:pPr/>
              <a:t>92</a:t>
            </a:fld>
            <a:endParaRPr lang="en-AU" altLang="en-US" sz="1400"/>
          </a:p>
        </p:txBody>
      </p:sp>
      <p:sp>
        <p:nvSpPr>
          <p:cNvPr id="88067" name="Rectangle 2"/>
          <p:cNvSpPr>
            <a:spLocks noGrp="1" noChangeArrowheads="1"/>
          </p:cNvSpPr>
          <p:nvPr>
            <p:ph type="title"/>
          </p:nvPr>
        </p:nvSpPr>
        <p:spPr/>
        <p:txBody>
          <a:bodyPr/>
          <a:lstStyle/>
          <a:p>
            <a:pPr eaLnBrk="1" hangingPunct="1"/>
            <a:r>
              <a:rPr lang="en-US" altLang="en-US"/>
              <a:t>Reducing Branch Delay</a:t>
            </a:r>
            <a:endParaRPr lang="en-AU" altLang="en-US"/>
          </a:p>
        </p:txBody>
      </p:sp>
      <p:sp>
        <p:nvSpPr>
          <p:cNvPr id="88068" name="Rectangle 3"/>
          <p:cNvSpPr>
            <a:spLocks noGrp="1" noChangeArrowheads="1"/>
          </p:cNvSpPr>
          <p:nvPr>
            <p:ph type="body" idx="1"/>
          </p:nvPr>
        </p:nvSpPr>
        <p:spPr/>
        <p:txBody>
          <a:bodyPr/>
          <a:lstStyle/>
          <a:p>
            <a:pPr eaLnBrk="1" hangingPunct="1"/>
            <a:r>
              <a:rPr lang="en-US" altLang="en-US" sz="2800"/>
              <a:t>Move hardware to determine outcome to ID stage</a:t>
            </a:r>
          </a:p>
          <a:p>
            <a:pPr lvl="1" eaLnBrk="1" hangingPunct="1"/>
            <a:r>
              <a:rPr lang="en-US" altLang="en-US" sz="2400"/>
              <a:t>Target address adder</a:t>
            </a:r>
          </a:p>
          <a:p>
            <a:pPr lvl="1" eaLnBrk="1" hangingPunct="1"/>
            <a:r>
              <a:rPr lang="en-US" altLang="en-US" sz="2400"/>
              <a:t>Register comparator</a:t>
            </a:r>
          </a:p>
          <a:p>
            <a:pPr eaLnBrk="1" hangingPunct="1"/>
            <a:r>
              <a:rPr lang="en-US" altLang="en-US" sz="2800"/>
              <a:t>Example: branch taken</a:t>
            </a:r>
          </a:p>
          <a:p>
            <a:pPr lvl="1" eaLnBrk="1" hangingPunct="1">
              <a:buFont typeface="Wingdings" panose="05000000000000000000" pitchFamily="2" charset="2"/>
              <a:buNone/>
            </a:pPr>
            <a:r>
              <a:rPr lang="en-US" altLang="en-US" sz="2000"/>
              <a:t>	</a:t>
            </a:r>
            <a:r>
              <a:rPr lang="en-US" altLang="en-US" sz="2000">
                <a:latin typeface="Lucida Console" panose="020B0609040504020204" pitchFamily="49" charset="0"/>
              </a:rPr>
              <a:t>36:  sub  $10, $4, $8</a:t>
            </a:r>
            <a:br>
              <a:rPr lang="en-US" altLang="en-US" sz="2000">
                <a:latin typeface="Lucida Console" panose="020B0609040504020204" pitchFamily="49" charset="0"/>
              </a:rPr>
            </a:br>
            <a:r>
              <a:rPr lang="en-US" altLang="en-US" sz="2000">
                <a:latin typeface="Lucida Console" panose="020B0609040504020204" pitchFamily="49" charset="0"/>
              </a:rPr>
              <a:t>40:  beq  $1,  $3, 7</a:t>
            </a:r>
            <a:br>
              <a:rPr lang="en-US" altLang="en-US" sz="2000">
                <a:latin typeface="Lucida Console" panose="020B0609040504020204" pitchFamily="49" charset="0"/>
              </a:rPr>
            </a:br>
            <a:r>
              <a:rPr lang="en-US" altLang="en-US" sz="2000">
                <a:latin typeface="Lucida Console" panose="020B0609040504020204" pitchFamily="49" charset="0"/>
              </a:rPr>
              <a:t>44:  and  $12, $2, $5</a:t>
            </a:r>
            <a:br>
              <a:rPr lang="en-US" altLang="en-US" sz="2000">
                <a:latin typeface="Lucida Console" panose="020B0609040504020204" pitchFamily="49" charset="0"/>
              </a:rPr>
            </a:br>
            <a:r>
              <a:rPr lang="en-US" altLang="en-US" sz="2000">
                <a:latin typeface="Lucida Console" panose="020B0609040504020204" pitchFamily="49" charset="0"/>
              </a:rPr>
              <a:t>48:  or   $13, $2, $6</a:t>
            </a:r>
            <a:br>
              <a:rPr lang="en-US" altLang="en-US" sz="2000">
                <a:latin typeface="Lucida Console" panose="020B0609040504020204" pitchFamily="49" charset="0"/>
              </a:rPr>
            </a:br>
            <a:r>
              <a:rPr lang="en-US" altLang="en-US" sz="2000">
                <a:latin typeface="Lucida Console" panose="020B0609040504020204" pitchFamily="49" charset="0"/>
              </a:rPr>
              <a:t>52:  add  $14, $4, $2</a:t>
            </a:r>
            <a:br>
              <a:rPr lang="en-US" altLang="en-US" sz="2000">
                <a:latin typeface="Lucida Console" panose="020B0609040504020204" pitchFamily="49" charset="0"/>
              </a:rPr>
            </a:br>
            <a:r>
              <a:rPr lang="en-US" altLang="en-US" sz="2000">
                <a:latin typeface="Lucida Console" panose="020B0609040504020204" pitchFamily="49" charset="0"/>
              </a:rPr>
              <a:t>56:  slt  $15, $6, $7</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72:  lw   $4, 50($7)</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A90413DB-4BC9-470B-9C0A-8752CAB80597}" type="slidenum">
              <a:rPr lang="en-AU" altLang="en-US" sz="1400"/>
              <a:pPr/>
              <a:t>93</a:t>
            </a:fld>
            <a:endParaRPr lang="en-AU" altLang="en-US" sz="1400"/>
          </a:p>
        </p:txBody>
      </p:sp>
      <p:pic>
        <p:nvPicPr>
          <p:cNvPr id="89091" name="Picture 7" descr="f04-62-P374493-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96975"/>
            <a:ext cx="80645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Rectangle 4"/>
          <p:cNvSpPr>
            <a:spLocks noGrp="1" noChangeArrowheads="1"/>
          </p:cNvSpPr>
          <p:nvPr>
            <p:ph type="title"/>
          </p:nvPr>
        </p:nvSpPr>
        <p:spPr/>
        <p:txBody>
          <a:bodyPr/>
          <a:lstStyle/>
          <a:p>
            <a:pPr eaLnBrk="1" hangingPunct="1"/>
            <a:r>
              <a:rPr lang="en-AU" altLang="en-US"/>
              <a:t>Example: Branch Taken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674A8511-CB9A-4802-9C4D-7970324C8801}" type="slidenum">
              <a:rPr lang="en-AU" altLang="en-US" sz="1400"/>
              <a:pPr/>
              <a:t>94</a:t>
            </a:fld>
            <a:endParaRPr lang="en-AU" altLang="en-US" sz="1400"/>
          </a:p>
        </p:txBody>
      </p:sp>
      <p:pic>
        <p:nvPicPr>
          <p:cNvPr id="90115" name="Picture 6" descr="f04-62-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557338"/>
            <a:ext cx="78486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4"/>
          <p:cNvSpPr>
            <a:spLocks noGrp="1" noChangeArrowheads="1"/>
          </p:cNvSpPr>
          <p:nvPr>
            <p:ph type="title"/>
          </p:nvPr>
        </p:nvSpPr>
        <p:spPr/>
        <p:txBody>
          <a:bodyPr/>
          <a:lstStyle/>
          <a:p>
            <a:pPr eaLnBrk="1" hangingPunct="1"/>
            <a:r>
              <a:rPr lang="en-AU" altLang="en-US"/>
              <a:t>Example: Branch Taken</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7B01A5AE-C370-4A1B-BC4C-0A294736C1EC}" type="slidenum">
              <a:rPr lang="en-AU" altLang="en-US" sz="1400"/>
              <a:pPr/>
              <a:t>95</a:t>
            </a:fld>
            <a:endParaRPr lang="en-AU" altLang="en-US" sz="1400"/>
          </a:p>
        </p:txBody>
      </p:sp>
      <p:sp>
        <p:nvSpPr>
          <p:cNvPr id="91139" name="Rectangle 2"/>
          <p:cNvSpPr>
            <a:spLocks noGrp="1" noChangeArrowheads="1"/>
          </p:cNvSpPr>
          <p:nvPr>
            <p:ph type="title"/>
          </p:nvPr>
        </p:nvSpPr>
        <p:spPr/>
        <p:txBody>
          <a:bodyPr/>
          <a:lstStyle/>
          <a:p>
            <a:pPr eaLnBrk="1" hangingPunct="1"/>
            <a:r>
              <a:rPr lang="en-US" altLang="en-US"/>
              <a:t>Data Hazards for Branches</a:t>
            </a:r>
          </a:p>
        </p:txBody>
      </p:sp>
      <p:sp>
        <p:nvSpPr>
          <p:cNvPr id="91140" name="Rectangle 3"/>
          <p:cNvSpPr>
            <a:spLocks noGrp="1" noChangeArrowheads="1"/>
          </p:cNvSpPr>
          <p:nvPr>
            <p:ph type="body" idx="1"/>
          </p:nvPr>
        </p:nvSpPr>
        <p:spPr>
          <a:xfrm>
            <a:off x="684213" y="1125538"/>
            <a:ext cx="8270875" cy="1228725"/>
          </a:xfrm>
        </p:spPr>
        <p:txBody>
          <a:bodyPr/>
          <a:lstStyle/>
          <a:p>
            <a:pPr eaLnBrk="1" hangingPunct="1"/>
            <a:r>
              <a:rPr lang="en-US" altLang="en-US"/>
              <a:t>If a comparison register is a destination of 2</a:t>
            </a:r>
            <a:r>
              <a:rPr lang="en-US" altLang="en-US" baseline="30000"/>
              <a:t>nd</a:t>
            </a:r>
            <a:r>
              <a:rPr lang="en-US" altLang="en-US"/>
              <a:t> or 3</a:t>
            </a:r>
            <a:r>
              <a:rPr lang="en-US" altLang="en-US" baseline="30000"/>
              <a:t>rd</a:t>
            </a:r>
            <a:r>
              <a:rPr lang="en-US" altLang="en-US"/>
              <a:t> preceding ALU instruction</a:t>
            </a:r>
          </a:p>
        </p:txBody>
      </p:sp>
      <p:sp>
        <p:nvSpPr>
          <p:cNvPr id="91141" name="Rectangle 4"/>
          <p:cNvSpPr>
            <a:spLocks noChangeArrowheads="1"/>
          </p:cNvSpPr>
          <p:nvPr/>
        </p:nvSpPr>
        <p:spPr bwMode="auto">
          <a:xfrm>
            <a:off x="755650" y="3870325"/>
            <a:ext cx="322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a:t>
            </a:r>
            <a:endParaRPr lang="en-AU" altLang="en-US" sz="1800">
              <a:latin typeface="Lucida Console" panose="020B0609040504020204" pitchFamily="49" charset="0"/>
            </a:endParaRPr>
          </a:p>
        </p:txBody>
      </p:sp>
      <p:grpSp>
        <p:nvGrpSpPr>
          <p:cNvPr id="91142" name="Group 5"/>
          <p:cNvGrpSpPr>
            <a:grpSpLocks/>
          </p:cNvGrpSpPr>
          <p:nvPr/>
        </p:nvGrpSpPr>
        <p:grpSpPr bwMode="auto">
          <a:xfrm>
            <a:off x="3132138" y="2636838"/>
            <a:ext cx="3024187" cy="504825"/>
            <a:chOff x="2018" y="2341"/>
            <a:chExt cx="1905" cy="318"/>
          </a:xfrm>
        </p:grpSpPr>
        <p:sp>
          <p:nvSpPr>
            <p:cNvPr id="91179"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IF</a:t>
              </a:r>
              <a:endParaRPr lang="en-AU" altLang="en-US" sz="1400"/>
            </a:p>
          </p:txBody>
        </p:sp>
        <p:sp>
          <p:nvSpPr>
            <p:cNvPr id="91180"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1181"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EX</a:t>
              </a:r>
              <a:endParaRPr lang="en-AU" altLang="en-US" sz="1400"/>
            </a:p>
          </p:txBody>
        </p:sp>
        <p:sp>
          <p:nvSpPr>
            <p:cNvPr id="91182"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MEM</a:t>
              </a:r>
              <a:endParaRPr lang="en-AU" altLang="en-US" sz="1400"/>
            </a:p>
          </p:txBody>
        </p:sp>
        <p:sp>
          <p:nvSpPr>
            <p:cNvPr id="91183"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WB</a:t>
              </a:r>
              <a:endParaRPr lang="en-AU" altLang="en-US" sz="1400"/>
            </a:p>
          </p:txBody>
        </p:sp>
        <p:sp>
          <p:nvSpPr>
            <p:cNvPr id="91184"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85"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86"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87"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grpSp>
      <p:grpSp>
        <p:nvGrpSpPr>
          <p:cNvPr id="91143" name="Group 15"/>
          <p:cNvGrpSpPr>
            <a:grpSpLocks/>
          </p:cNvGrpSpPr>
          <p:nvPr/>
        </p:nvGrpSpPr>
        <p:grpSpPr bwMode="auto">
          <a:xfrm>
            <a:off x="3779838" y="3213100"/>
            <a:ext cx="3024187" cy="504825"/>
            <a:chOff x="2018" y="2341"/>
            <a:chExt cx="1905" cy="318"/>
          </a:xfrm>
        </p:grpSpPr>
        <p:sp>
          <p:nvSpPr>
            <p:cNvPr id="91170"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IF</a:t>
              </a:r>
              <a:endParaRPr lang="en-AU" altLang="en-US" sz="1400"/>
            </a:p>
          </p:txBody>
        </p:sp>
        <p:sp>
          <p:nvSpPr>
            <p:cNvPr id="91171"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1172"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EX</a:t>
              </a:r>
              <a:endParaRPr lang="en-AU" altLang="en-US" sz="1400"/>
            </a:p>
          </p:txBody>
        </p:sp>
        <p:sp>
          <p:nvSpPr>
            <p:cNvPr id="91173"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MEM</a:t>
              </a:r>
              <a:endParaRPr lang="en-AU" altLang="en-US" sz="1400"/>
            </a:p>
          </p:txBody>
        </p:sp>
        <p:sp>
          <p:nvSpPr>
            <p:cNvPr id="91174"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WB</a:t>
              </a:r>
              <a:endParaRPr lang="en-AU" altLang="en-US" sz="1400"/>
            </a:p>
          </p:txBody>
        </p:sp>
        <p:sp>
          <p:nvSpPr>
            <p:cNvPr id="91175"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76"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77"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78"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grpSp>
      <p:grpSp>
        <p:nvGrpSpPr>
          <p:cNvPr id="91144" name="Group 25"/>
          <p:cNvGrpSpPr>
            <a:grpSpLocks/>
          </p:cNvGrpSpPr>
          <p:nvPr/>
        </p:nvGrpSpPr>
        <p:grpSpPr bwMode="auto">
          <a:xfrm>
            <a:off x="4427538" y="3787775"/>
            <a:ext cx="3024187" cy="504825"/>
            <a:chOff x="2018" y="2341"/>
            <a:chExt cx="1905" cy="318"/>
          </a:xfrm>
        </p:grpSpPr>
        <p:sp>
          <p:nvSpPr>
            <p:cNvPr id="91161" name="Rectangle 2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IF</a:t>
              </a:r>
              <a:endParaRPr lang="en-AU" altLang="en-US" sz="1400"/>
            </a:p>
          </p:txBody>
        </p:sp>
        <p:sp>
          <p:nvSpPr>
            <p:cNvPr id="91162" name="Rectangle 2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1163" name="Rectangle 2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EX</a:t>
              </a:r>
              <a:endParaRPr lang="en-AU" altLang="en-US" sz="1400"/>
            </a:p>
          </p:txBody>
        </p:sp>
        <p:sp>
          <p:nvSpPr>
            <p:cNvPr id="91164" name="Rectangle 2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MEM</a:t>
              </a:r>
              <a:endParaRPr lang="en-AU" altLang="en-US" sz="1400"/>
            </a:p>
          </p:txBody>
        </p:sp>
        <p:sp>
          <p:nvSpPr>
            <p:cNvPr id="91165" name="Rectangle 3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WB</a:t>
              </a:r>
              <a:endParaRPr lang="en-AU" altLang="en-US" sz="1400"/>
            </a:p>
          </p:txBody>
        </p:sp>
        <p:sp>
          <p:nvSpPr>
            <p:cNvPr id="91166" name="Rectangle 3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67" name="Rectangle 3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68" name="Rectangle 3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69" name="Rectangle 3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grpSp>
      <p:grpSp>
        <p:nvGrpSpPr>
          <p:cNvPr id="91145" name="Group 35"/>
          <p:cNvGrpSpPr>
            <a:grpSpLocks/>
          </p:cNvGrpSpPr>
          <p:nvPr/>
        </p:nvGrpSpPr>
        <p:grpSpPr bwMode="auto">
          <a:xfrm>
            <a:off x="5076825" y="4364038"/>
            <a:ext cx="3024188" cy="504825"/>
            <a:chOff x="2018" y="2341"/>
            <a:chExt cx="1905" cy="318"/>
          </a:xfrm>
        </p:grpSpPr>
        <p:sp>
          <p:nvSpPr>
            <p:cNvPr id="91152" name="Rectangle 3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IF</a:t>
              </a:r>
              <a:endParaRPr lang="en-AU" altLang="en-US" sz="1400"/>
            </a:p>
          </p:txBody>
        </p:sp>
        <p:sp>
          <p:nvSpPr>
            <p:cNvPr id="91153" name="Rectangle 3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1154" name="Rectangle 3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EX</a:t>
              </a:r>
              <a:endParaRPr lang="en-AU" altLang="en-US" sz="1400"/>
            </a:p>
          </p:txBody>
        </p:sp>
        <p:sp>
          <p:nvSpPr>
            <p:cNvPr id="91155" name="Rectangle 3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MEM</a:t>
              </a:r>
              <a:endParaRPr lang="en-AU" altLang="en-US" sz="1400"/>
            </a:p>
          </p:txBody>
        </p:sp>
        <p:sp>
          <p:nvSpPr>
            <p:cNvPr id="91156" name="Rectangle 4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WB</a:t>
              </a:r>
              <a:endParaRPr lang="en-AU" altLang="en-US" sz="1400"/>
            </a:p>
          </p:txBody>
        </p:sp>
        <p:sp>
          <p:nvSpPr>
            <p:cNvPr id="91157" name="Rectangle 4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58" name="Rectangle 4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59" name="Rectangle 4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1160" name="Rectangle 4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grpSp>
      <p:sp>
        <p:nvSpPr>
          <p:cNvPr id="91146" name="Rectangle 45"/>
          <p:cNvSpPr>
            <a:spLocks noChangeArrowheads="1"/>
          </p:cNvSpPr>
          <p:nvPr/>
        </p:nvSpPr>
        <p:spPr bwMode="auto">
          <a:xfrm>
            <a:off x="755650" y="3294063"/>
            <a:ext cx="2117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add </a:t>
            </a:r>
            <a:r>
              <a:rPr lang="en-US" altLang="en-US" sz="1800">
                <a:solidFill>
                  <a:schemeClr val="hlink"/>
                </a:solidFill>
                <a:latin typeface="Lucida Console" panose="020B0609040504020204" pitchFamily="49" charset="0"/>
              </a:rPr>
              <a:t>$4</a:t>
            </a:r>
            <a:r>
              <a:rPr lang="en-US" altLang="en-US" sz="1800">
                <a:latin typeface="Lucida Console" panose="020B0609040504020204" pitchFamily="49" charset="0"/>
              </a:rPr>
              <a:t>, $5, $6</a:t>
            </a:r>
            <a:endParaRPr lang="en-AU" altLang="en-US" sz="1800">
              <a:latin typeface="Lucida Console" panose="020B0609040504020204" pitchFamily="49" charset="0"/>
            </a:endParaRPr>
          </a:p>
        </p:txBody>
      </p:sp>
      <p:sp>
        <p:nvSpPr>
          <p:cNvPr id="91147" name="Rectangle 46"/>
          <p:cNvSpPr>
            <a:spLocks noChangeArrowheads="1"/>
          </p:cNvSpPr>
          <p:nvPr/>
        </p:nvSpPr>
        <p:spPr bwMode="auto">
          <a:xfrm>
            <a:off x="755650" y="2717800"/>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add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$2, $3</a:t>
            </a:r>
            <a:endParaRPr lang="en-AU" altLang="en-US" sz="1800">
              <a:latin typeface="Lucida Console" panose="020B0609040504020204" pitchFamily="49" charset="0"/>
            </a:endParaRPr>
          </a:p>
        </p:txBody>
      </p:sp>
      <p:sp>
        <p:nvSpPr>
          <p:cNvPr id="91148" name="Rectangle 47"/>
          <p:cNvSpPr>
            <a:spLocks noChangeArrowheads="1"/>
          </p:cNvSpPr>
          <p:nvPr/>
        </p:nvSpPr>
        <p:spPr bwMode="auto">
          <a:xfrm>
            <a:off x="755650" y="4446588"/>
            <a:ext cx="2670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t>
            </a:r>
            <a:r>
              <a:rPr lang="en-US" altLang="en-US" sz="1800">
                <a:solidFill>
                  <a:schemeClr val="hlink"/>
                </a:solidFill>
                <a:latin typeface="Lucida Console" panose="020B0609040504020204" pitchFamily="49" charset="0"/>
              </a:rPr>
              <a:t>$4</a:t>
            </a:r>
            <a:r>
              <a:rPr lang="en-US" altLang="en-US" sz="1800">
                <a:latin typeface="Lucida Console" panose="020B0609040504020204" pitchFamily="49" charset="0"/>
              </a:rPr>
              <a:t>, target</a:t>
            </a:r>
            <a:endParaRPr lang="en-AU" altLang="en-US" sz="1800">
              <a:latin typeface="Lucida Console" panose="020B0609040504020204" pitchFamily="49" charset="0"/>
            </a:endParaRPr>
          </a:p>
        </p:txBody>
      </p:sp>
      <p:sp>
        <p:nvSpPr>
          <p:cNvPr id="91149" name="Line 48"/>
          <p:cNvSpPr>
            <a:spLocks noChangeShapeType="1"/>
          </p:cNvSpPr>
          <p:nvPr/>
        </p:nvSpPr>
        <p:spPr bwMode="auto">
          <a:xfrm>
            <a:off x="5651500" y="2852738"/>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1150" name="Line 49"/>
          <p:cNvSpPr>
            <a:spLocks noChangeShapeType="1"/>
          </p:cNvSpPr>
          <p:nvPr/>
        </p:nvSpPr>
        <p:spPr bwMode="auto">
          <a:xfrm>
            <a:off x="5651500" y="3429000"/>
            <a:ext cx="433388" cy="1223963"/>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1151" name="Rectangle 50"/>
          <p:cNvSpPr>
            <a:spLocks noChangeArrowheads="1"/>
          </p:cNvSpPr>
          <p:nvPr/>
        </p:nvSpPr>
        <p:spPr bwMode="auto">
          <a:xfrm>
            <a:off x="684213" y="51577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spcBef>
                <a:spcPct val="20000"/>
              </a:spcBef>
              <a:buClr>
                <a:schemeClr val="folHlink"/>
              </a:buClr>
              <a:buSzPct val="60000"/>
              <a:buFont typeface="Wingdings" panose="05000000000000000000" pitchFamily="2" charset="2"/>
              <a:buChar char="n"/>
            </a:pPr>
            <a:r>
              <a:rPr lang="en-US" altLang="en-US" sz="3200"/>
              <a:t>Can resolve using forwarding</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C42613CB-5AD0-4D88-B3FF-06A8670A6B77}" type="slidenum">
              <a:rPr lang="en-AU" altLang="en-US" sz="1400"/>
              <a:pPr/>
              <a:t>96</a:t>
            </a:fld>
            <a:endParaRPr lang="en-AU" altLang="en-US" sz="1400"/>
          </a:p>
        </p:txBody>
      </p:sp>
      <p:sp>
        <p:nvSpPr>
          <p:cNvPr id="92163" name="Rectangle 2"/>
          <p:cNvSpPr>
            <a:spLocks noGrp="1" noChangeArrowheads="1"/>
          </p:cNvSpPr>
          <p:nvPr>
            <p:ph type="title"/>
          </p:nvPr>
        </p:nvSpPr>
        <p:spPr/>
        <p:txBody>
          <a:bodyPr/>
          <a:lstStyle/>
          <a:p>
            <a:pPr eaLnBrk="1" hangingPunct="1"/>
            <a:r>
              <a:rPr lang="en-US" altLang="en-US"/>
              <a:t>Data Hazards for Branches</a:t>
            </a:r>
          </a:p>
        </p:txBody>
      </p:sp>
      <p:sp>
        <p:nvSpPr>
          <p:cNvPr id="92164" name="Rectangle 3"/>
          <p:cNvSpPr>
            <a:spLocks noGrp="1" noChangeArrowheads="1"/>
          </p:cNvSpPr>
          <p:nvPr>
            <p:ph type="body" idx="1"/>
          </p:nvPr>
        </p:nvSpPr>
        <p:spPr>
          <a:xfrm>
            <a:off x="684213" y="1125538"/>
            <a:ext cx="8270875" cy="2381250"/>
          </a:xfrm>
        </p:spPr>
        <p:txBody>
          <a:bodyPr/>
          <a:lstStyle/>
          <a:p>
            <a:pPr eaLnBrk="1" hangingPunct="1"/>
            <a:r>
              <a:rPr lang="en-US" altLang="en-US"/>
              <a:t>If a comparison register is a destination of preceding ALU instruction or 2</a:t>
            </a:r>
            <a:r>
              <a:rPr lang="en-US" altLang="en-US" baseline="30000"/>
              <a:t>nd</a:t>
            </a:r>
            <a:r>
              <a:rPr lang="en-US" altLang="en-US"/>
              <a:t> preceding load instruction</a:t>
            </a:r>
          </a:p>
          <a:p>
            <a:pPr lvl="1" eaLnBrk="1" hangingPunct="1"/>
            <a:r>
              <a:rPr lang="en-US" altLang="en-US"/>
              <a:t>Need 1 stall cycle</a:t>
            </a:r>
          </a:p>
        </p:txBody>
      </p:sp>
      <p:sp>
        <p:nvSpPr>
          <p:cNvPr id="92165" name="Rectangle 4"/>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latin typeface="Lucida Console" panose="020B0609040504020204" pitchFamily="49" charset="0"/>
            </a:endParaRPr>
          </a:p>
        </p:txBody>
      </p:sp>
      <p:grpSp>
        <p:nvGrpSpPr>
          <p:cNvPr id="92166" name="Group 5"/>
          <p:cNvGrpSpPr>
            <a:grpSpLocks/>
          </p:cNvGrpSpPr>
          <p:nvPr/>
        </p:nvGrpSpPr>
        <p:grpSpPr bwMode="auto">
          <a:xfrm>
            <a:off x="3132138" y="3644900"/>
            <a:ext cx="3024187" cy="504825"/>
            <a:chOff x="2018" y="2341"/>
            <a:chExt cx="1905" cy="318"/>
          </a:xfrm>
        </p:grpSpPr>
        <p:sp>
          <p:nvSpPr>
            <p:cNvPr id="92199"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IF</a:t>
              </a:r>
              <a:endParaRPr lang="en-AU" altLang="en-US" sz="1400"/>
            </a:p>
          </p:txBody>
        </p:sp>
        <p:sp>
          <p:nvSpPr>
            <p:cNvPr id="92200"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2201"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EX</a:t>
              </a:r>
              <a:endParaRPr lang="en-AU" altLang="en-US" sz="1400"/>
            </a:p>
          </p:txBody>
        </p:sp>
        <p:sp>
          <p:nvSpPr>
            <p:cNvPr id="92202"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MEM</a:t>
              </a:r>
              <a:endParaRPr lang="en-AU" altLang="en-US" sz="1400"/>
            </a:p>
          </p:txBody>
        </p:sp>
        <p:sp>
          <p:nvSpPr>
            <p:cNvPr id="92203"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WB</a:t>
              </a:r>
              <a:endParaRPr lang="en-AU" altLang="en-US" sz="1400"/>
            </a:p>
          </p:txBody>
        </p:sp>
        <p:sp>
          <p:nvSpPr>
            <p:cNvPr id="92204"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205"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206"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207"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grpSp>
      <p:grpSp>
        <p:nvGrpSpPr>
          <p:cNvPr id="92167" name="Group 15"/>
          <p:cNvGrpSpPr>
            <a:grpSpLocks/>
          </p:cNvGrpSpPr>
          <p:nvPr/>
        </p:nvGrpSpPr>
        <p:grpSpPr bwMode="auto">
          <a:xfrm>
            <a:off x="3779838" y="4221163"/>
            <a:ext cx="3024187" cy="504825"/>
            <a:chOff x="2018" y="2341"/>
            <a:chExt cx="1905" cy="318"/>
          </a:xfrm>
        </p:grpSpPr>
        <p:sp>
          <p:nvSpPr>
            <p:cNvPr id="92190"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IF</a:t>
              </a:r>
              <a:endParaRPr lang="en-AU" altLang="en-US" sz="1400"/>
            </a:p>
          </p:txBody>
        </p:sp>
        <p:sp>
          <p:nvSpPr>
            <p:cNvPr id="92191"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2192"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EX</a:t>
              </a:r>
              <a:endParaRPr lang="en-AU" altLang="en-US" sz="1400"/>
            </a:p>
          </p:txBody>
        </p:sp>
        <p:sp>
          <p:nvSpPr>
            <p:cNvPr id="92193"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MEM</a:t>
              </a:r>
              <a:endParaRPr lang="en-AU" altLang="en-US" sz="1400"/>
            </a:p>
          </p:txBody>
        </p:sp>
        <p:sp>
          <p:nvSpPr>
            <p:cNvPr id="92194"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WB</a:t>
              </a:r>
              <a:endParaRPr lang="en-AU" altLang="en-US" sz="1400"/>
            </a:p>
          </p:txBody>
        </p:sp>
        <p:sp>
          <p:nvSpPr>
            <p:cNvPr id="92195"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196"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197"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198"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grpSp>
      <p:sp>
        <p:nvSpPr>
          <p:cNvPr id="92168" name="Rectangle 25"/>
          <p:cNvSpPr>
            <a:spLocks noChangeArrowheads="1"/>
          </p:cNvSpPr>
          <p:nvPr/>
        </p:nvSpPr>
        <p:spPr bwMode="auto">
          <a:xfrm>
            <a:off x="44275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IF</a:t>
            </a:r>
            <a:endParaRPr lang="en-AU" altLang="en-US" sz="1400"/>
          </a:p>
        </p:txBody>
      </p:sp>
      <p:sp>
        <p:nvSpPr>
          <p:cNvPr id="92169" name="Rectangle 26"/>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2170" name="Rectangle 27"/>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171" name="Rectangle 28"/>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172" name="Rectangle 29"/>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173" name="Rectangle 30"/>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174" name="Rectangle 31"/>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2175" name="Rectangle 32"/>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EX</a:t>
            </a:r>
            <a:endParaRPr lang="en-AU" altLang="en-US" sz="1400"/>
          </a:p>
        </p:txBody>
      </p:sp>
      <p:sp>
        <p:nvSpPr>
          <p:cNvPr id="92176" name="Rectangle 33"/>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MEM</a:t>
            </a:r>
            <a:endParaRPr lang="en-AU" altLang="en-US" sz="1400"/>
          </a:p>
        </p:txBody>
      </p:sp>
      <p:sp>
        <p:nvSpPr>
          <p:cNvPr id="92177" name="Rectangle 34"/>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WB</a:t>
            </a:r>
            <a:endParaRPr lang="en-AU" altLang="en-US" sz="1400"/>
          </a:p>
        </p:txBody>
      </p:sp>
      <p:sp>
        <p:nvSpPr>
          <p:cNvPr id="92178" name="Rectangle 35"/>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179" name="Rectangle 36"/>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180" name="Rectangle 37"/>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181" name="Rectangle 38"/>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2182" name="Rectangle 39"/>
          <p:cNvSpPr>
            <a:spLocks noChangeArrowheads="1"/>
          </p:cNvSpPr>
          <p:nvPr/>
        </p:nvSpPr>
        <p:spPr bwMode="auto">
          <a:xfrm>
            <a:off x="755650" y="4302125"/>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add </a:t>
            </a:r>
            <a:r>
              <a:rPr lang="en-US" altLang="en-US" sz="1800">
                <a:solidFill>
                  <a:schemeClr val="hlink"/>
                </a:solidFill>
                <a:latin typeface="Lucida Console" panose="020B0609040504020204" pitchFamily="49" charset="0"/>
              </a:rPr>
              <a:t>$4</a:t>
            </a:r>
            <a:r>
              <a:rPr lang="en-US" altLang="en-US" sz="1800">
                <a:latin typeface="Lucida Console" panose="020B0609040504020204" pitchFamily="49" charset="0"/>
              </a:rPr>
              <a:t>, $5, $6</a:t>
            </a:r>
            <a:endParaRPr lang="en-AU" altLang="en-US" sz="1800">
              <a:latin typeface="Lucida Console" panose="020B0609040504020204" pitchFamily="49" charset="0"/>
            </a:endParaRPr>
          </a:p>
        </p:txBody>
      </p:sp>
      <p:sp>
        <p:nvSpPr>
          <p:cNvPr id="92183" name="Rectangle 40"/>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lw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addr</a:t>
            </a:r>
            <a:endParaRPr lang="en-AU" altLang="en-US" sz="1800">
              <a:latin typeface="Lucida Console" panose="020B0609040504020204" pitchFamily="49" charset="0"/>
            </a:endParaRPr>
          </a:p>
        </p:txBody>
      </p:sp>
      <p:sp>
        <p:nvSpPr>
          <p:cNvPr id="92184" name="Rectangle 41"/>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t>
            </a:r>
            <a:r>
              <a:rPr lang="en-US" altLang="en-US" sz="1800">
                <a:solidFill>
                  <a:schemeClr val="hlink"/>
                </a:solidFill>
                <a:latin typeface="Lucida Console" panose="020B0609040504020204" pitchFamily="49" charset="0"/>
              </a:rPr>
              <a:t>$4</a:t>
            </a:r>
            <a:r>
              <a:rPr lang="en-US" altLang="en-US" sz="1800">
                <a:latin typeface="Lucida Console" panose="020B0609040504020204" pitchFamily="49" charset="0"/>
              </a:rPr>
              <a:t>, target</a:t>
            </a:r>
            <a:endParaRPr lang="en-AU" altLang="en-US" sz="1800">
              <a:latin typeface="Lucida Console" panose="020B0609040504020204" pitchFamily="49" charset="0"/>
            </a:endParaRPr>
          </a:p>
        </p:txBody>
      </p:sp>
      <p:sp>
        <p:nvSpPr>
          <p:cNvPr id="92185" name="Line 42"/>
          <p:cNvSpPr>
            <a:spLocks noChangeShapeType="1"/>
          </p:cNvSpPr>
          <p:nvPr/>
        </p:nvSpPr>
        <p:spPr bwMode="auto">
          <a:xfrm>
            <a:off x="5651500" y="3860800"/>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2186" name="Line 43"/>
          <p:cNvSpPr>
            <a:spLocks noChangeShapeType="1"/>
          </p:cNvSpPr>
          <p:nvPr/>
        </p:nvSpPr>
        <p:spPr bwMode="auto">
          <a:xfrm>
            <a:off x="5651500" y="4437063"/>
            <a:ext cx="433388" cy="1223962"/>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2187" name="AutoShape 44"/>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sz="1800"/>
          </a:p>
        </p:txBody>
      </p:sp>
      <p:sp>
        <p:nvSpPr>
          <p:cNvPr id="92188" name="AutoShape 45"/>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sz="1800"/>
          </a:p>
        </p:txBody>
      </p:sp>
      <p:sp>
        <p:nvSpPr>
          <p:cNvPr id="92189" name="AutoShape 46"/>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sz="1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DEA44CB1-B00F-42ED-A85A-C0F4921E5C40}" type="slidenum">
              <a:rPr lang="en-AU" altLang="en-US" sz="1400"/>
              <a:pPr/>
              <a:t>97</a:t>
            </a:fld>
            <a:endParaRPr lang="en-AU" altLang="en-US" sz="1400"/>
          </a:p>
        </p:txBody>
      </p:sp>
      <p:sp>
        <p:nvSpPr>
          <p:cNvPr id="93187" name="Rectangle 2"/>
          <p:cNvSpPr>
            <a:spLocks noGrp="1" noChangeArrowheads="1"/>
          </p:cNvSpPr>
          <p:nvPr>
            <p:ph type="title"/>
          </p:nvPr>
        </p:nvSpPr>
        <p:spPr/>
        <p:txBody>
          <a:bodyPr/>
          <a:lstStyle/>
          <a:p>
            <a:pPr eaLnBrk="1" hangingPunct="1"/>
            <a:r>
              <a:rPr lang="en-US" altLang="en-US"/>
              <a:t>Data Hazards for Branches</a:t>
            </a:r>
          </a:p>
        </p:txBody>
      </p:sp>
      <p:sp>
        <p:nvSpPr>
          <p:cNvPr id="93188" name="Rectangle 3"/>
          <p:cNvSpPr>
            <a:spLocks noGrp="1" noChangeArrowheads="1"/>
          </p:cNvSpPr>
          <p:nvPr>
            <p:ph type="body" idx="1"/>
          </p:nvPr>
        </p:nvSpPr>
        <p:spPr>
          <a:xfrm>
            <a:off x="684213" y="1125538"/>
            <a:ext cx="8270875" cy="2381250"/>
          </a:xfrm>
        </p:spPr>
        <p:txBody>
          <a:bodyPr/>
          <a:lstStyle/>
          <a:p>
            <a:pPr eaLnBrk="1" hangingPunct="1"/>
            <a:r>
              <a:rPr lang="en-US" altLang="en-US"/>
              <a:t>If a comparison register is a destination of immediately preceding load instruction</a:t>
            </a:r>
          </a:p>
          <a:p>
            <a:pPr lvl="1" eaLnBrk="1" hangingPunct="1"/>
            <a:r>
              <a:rPr lang="en-US" altLang="en-US"/>
              <a:t>Need 2 stall cycles</a:t>
            </a:r>
          </a:p>
        </p:txBody>
      </p:sp>
      <p:sp>
        <p:nvSpPr>
          <p:cNvPr id="93189" name="Rectangle 4"/>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latin typeface="Lucida Console" panose="020B0609040504020204" pitchFamily="49" charset="0"/>
            </a:endParaRPr>
          </a:p>
        </p:txBody>
      </p:sp>
      <p:grpSp>
        <p:nvGrpSpPr>
          <p:cNvPr id="93190" name="Group 5"/>
          <p:cNvGrpSpPr>
            <a:grpSpLocks/>
          </p:cNvGrpSpPr>
          <p:nvPr/>
        </p:nvGrpSpPr>
        <p:grpSpPr bwMode="auto">
          <a:xfrm>
            <a:off x="3132138" y="3644900"/>
            <a:ext cx="3024187" cy="504825"/>
            <a:chOff x="2018" y="2341"/>
            <a:chExt cx="1905" cy="318"/>
          </a:xfrm>
        </p:grpSpPr>
        <p:sp>
          <p:nvSpPr>
            <p:cNvPr id="93220"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IF</a:t>
              </a:r>
              <a:endParaRPr lang="en-AU" altLang="en-US" sz="1400"/>
            </a:p>
          </p:txBody>
        </p:sp>
        <p:sp>
          <p:nvSpPr>
            <p:cNvPr id="93221"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3222"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EX</a:t>
              </a:r>
              <a:endParaRPr lang="en-AU" altLang="en-US" sz="1400"/>
            </a:p>
          </p:txBody>
        </p:sp>
        <p:sp>
          <p:nvSpPr>
            <p:cNvPr id="93223"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MEM</a:t>
              </a:r>
              <a:endParaRPr lang="en-AU" altLang="en-US" sz="1400"/>
            </a:p>
          </p:txBody>
        </p:sp>
        <p:sp>
          <p:nvSpPr>
            <p:cNvPr id="93224"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WB</a:t>
              </a:r>
              <a:endParaRPr lang="en-AU" altLang="en-US" sz="1400"/>
            </a:p>
          </p:txBody>
        </p:sp>
        <p:sp>
          <p:nvSpPr>
            <p:cNvPr id="93225"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226"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227"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228"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grpSp>
      <p:sp>
        <p:nvSpPr>
          <p:cNvPr id="93191" name="Rectangle 15"/>
          <p:cNvSpPr>
            <a:spLocks noChangeArrowheads="1"/>
          </p:cNvSpPr>
          <p:nvPr/>
        </p:nvSpPr>
        <p:spPr bwMode="auto">
          <a:xfrm>
            <a:off x="37798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IF</a:t>
            </a:r>
            <a:endParaRPr lang="en-AU" altLang="en-US" sz="1400"/>
          </a:p>
        </p:txBody>
      </p:sp>
      <p:sp>
        <p:nvSpPr>
          <p:cNvPr id="93192" name="Rectangle 16"/>
          <p:cNvSpPr>
            <a:spLocks noChangeArrowheads="1"/>
          </p:cNvSpPr>
          <p:nvPr/>
        </p:nvSpPr>
        <p:spPr bwMode="auto">
          <a:xfrm>
            <a:off x="44275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3193" name="Rectangle 17"/>
          <p:cNvSpPr>
            <a:spLocks noChangeArrowheads="1"/>
          </p:cNvSpPr>
          <p:nvPr/>
        </p:nvSpPr>
        <p:spPr bwMode="auto">
          <a:xfrm>
            <a:off x="4284663" y="4221163"/>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194" name="Rectangle 18"/>
          <p:cNvSpPr>
            <a:spLocks noChangeArrowheads="1"/>
          </p:cNvSpPr>
          <p:nvPr/>
        </p:nvSpPr>
        <p:spPr bwMode="auto">
          <a:xfrm>
            <a:off x="4932363" y="4221163"/>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195" name="Rectangle 19"/>
          <p:cNvSpPr>
            <a:spLocks noChangeArrowheads="1"/>
          </p:cNvSpPr>
          <p:nvPr/>
        </p:nvSpPr>
        <p:spPr bwMode="auto">
          <a:xfrm>
            <a:off x="5580063" y="4221163"/>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196" name="Rectangle 20"/>
          <p:cNvSpPr>
            <a:spLocks noChangeArrowheads="1"/>
          </p:cNvSpPr>
          <p:nvPr/>
        </p:nvSpPr>
        <p:spPr bwMode="auto">
          <a:xfrm>
            <a:off x="6227763" y="4221163"/>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197" name="Rectangle 21"/>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3198" name="Rectangle 22"/>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199" name="Rectangle 23"/>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200" name="Rectangle 24"/>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201" name="Rectangle 25"/>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202" name="Rectangle 26"/>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ID</a:t>
            </a:r>
            <a:endParaRPr lang="en-AU" altLang="en-US" sz="1400"/>
          </a:p>
        </p:txBody>
      </p:sp>
      <p:sp>
        <p:nvSpPr>
          <p:cNvPr id="93203" name="Rectangle 27"/>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EX</a:t>
            </a:r>
            <a:endParaRPr lang="en-AU" altLang="en-US" sz="1400"/>
          </a:p>
        </p:txBody>
      </p:sp>
      <p:sp>
        <p:nvSpPr>
          <p:cNvPr id="93204" name="Rectangle 28"/>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MEM</a:t>
            </a:r>
            <a:endParaRPr lang="en-AU" altLang="en-US" sz="1400"/>
          </a:p>
        </p:txBody>
      </p:sp>
      <p:sp>
        <p:nvSpPr>
          <p:cNvPr id="93205" name="Rectangle 29"/>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400"/>
              <a:t>WB</a:t>
            </a:r>
            <a:endParaRPr lang="en-AU" altLang="en-US" sz="1400"/>
          </a:p>
        </p:txBody>
      </p:sp>
      <p:sp>
        <p:nvSpPr>
          <p:cNvPr id="93206" name="Rectangle 30"/>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207" name="Rectangle 31"/>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208" name="Rectangle 32"/>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209" name="Rectangle 33"/>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3210" name="Rectangle 34"/>
          <p:cNvSpPr>
            <a:spLocks noChangeArrowheads="1"/>
          </p:cNvSpPr>
          <p:nvPr/>
        </p:nvSpPr>
        <p:spPr bwMode="auto">
          <a:xfrm>
            <a:off x="755650" y="4302125"/>
            <a:ext cx="170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solidFill>
                <a:schemeClr val="hlink"/>
              </a:solidFill>
              <a:latin typeface="Lucida Console" panose="020B0609040504020204" pitchFamily="49" charset="0"/>
            </a:endParaRPr>
          </a:p>
        </p:txBody>
      </p:sp>
      <p:sp>
        <p:nvSpPr>
          <p:cNvPr id="93211" name="Rectangle 35"/>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lw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addr</a:t>
            </a:r>
            <a:endParaRPr lang="en-AU" altLang="en-US" sz="1800">
              <a:latin typeface="Lucida Console" panose="020B0609040504020204" pitchFamily="49" charset="0"/>
            </a:endParaRPr>
          </a:p>
        </p:txBody>
      </p:sp>
      <p:sp>
        <p:nvSpPr>
          <p:cNvPr id="93212" name="Rectangle 36"/>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t>
            </a:r>
            <a:r>
              <a:rPr lang="en-US" altLang="en-US" sz="1800">
                <a:solidFill>
                  <a:schemeClr val="hlink"/>
                </a:solidFill>
                <a:latin typeface="Lucida Console" panose="020B0609040504020204" pitchFamily="49" charset="0"/>
              </a:rPr>
              <a:t>$0</a:t>
            </a:r>
            <a:r>
              <a:rPr lang="en-US" altLang="en-US" sz="1800">
                <a:latin typeface="Lucida Console" panose="020B0609040504020204" pitchFamily="49" charset="0"/>
              </a:rPr>
              <a:t>, target</a:t>
            </a:r>
            <a:endParaRPr lang="en-AU" altLang="en-US" sz="1800">
              <a:latin typeface="Lucida Console" panose="020B0609040504020204" pitchFamily="49" charset="0"/>
            </a:endParaRPr>
          </a:p>
        </p:txBody>
      </p:sp>
      <p:sp>
        <p:nvSpPr>
          <p:cNvPr id="93213" name="Line 37"/>
          <p:cNvSpPr>
            <a:spLocks noChangeShapeType="1"/>
          </p:cNvSpPr>
          <p:nvPr/>
        </p:nvSpPr>
        <p:spPr bwMode="auto">
          <a:xfrm>
            <a:off x="5651500" y="3860800"/>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3214" name="AutoShape 38"/>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sz="1800"/>
          </a:p>
        </p:txBody>
      </p:sp>
      <p:sp>
        <p:nvSpPr>
          <p:cNvPr id="93215" name="AutoShape 39"/>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sz="1800"/>
          </a:p>
        </p:txBody>
      </p:sp>
      <p:sp>
        <p:nvSpPr>
          <p:cNvPr id="93216" name="AutoShape 40"/>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sz="1800"/>
          </a:p>
        </p:txBody>
      </p:sp>
      <p:sp>
        <p:nvSpPr>
          <p:cNvPr id="93217" name="AutoShape 41"/>
          <p:cNvSpPr>
            <a:spLocks noChangeArrowheads="1"/>
          </p:cNvSpPr>
          <p:nvPr/>
        </p:nvSpPr>
        <p:spPr bwMode="auto">
          <a:xfrm>
            <a:off x="5076825" y="4364038"/>
            <a:ext cx="360363" cy="287337"/>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sz="1800"/>
          </a:p>
        </p:txBody>
      </p:sp>
      <p:sp>
        <p:nvSpPr>
          <p:cNvPr id="93218" name="AutoShape 42"/>
          <p:cNvSpPr>
            <a:spLocks noChangeArrowheads="1"/>
          </p:cNvSpPr>
          <p:nvPr/>
        </p:nvSpPr>
        <p:spPr bwMode="auto">
          <a:xfrm>
            <a:off x="57245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sz="1800"/>
          </a:p>
        </p:txBody>
      </p:sp>
      <p:sp>
        <p:nvSpPr>
          <p:cNvPr id="93219" name="AutoShape 43"/>
          <p:cNvSpPr>
            <a:spLocks noChangeArrowheads="1"/>
          </p:cNvSpPr>
          <p:nvPr/>
        </p:nvSpPr>
        <p:spPr bwMode="auto">
          <a:xfrm>
            <a:off x="63722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sz="18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7FE86ED4-4D63-403C-88FF-067603F73E87}" type="slidenum">
              <a:rPr lang="en-AU" altLang="en-US" sz="1400"/>
              <a:pPr/>
              <a:t>98</a:t>
            </a:fld>
            <a:endParaRPr lang="en-AU" altLang="en-US" sz="1400"/>
          </a:p>
        </p:txBody>
      </p:sp>
      <p:sp>
        <p:nvSpPr>
          <p:cNvPr id="94211" name="Rectangle 2"/>
          <p:cNvSpPr>
            <a:spLocks noGrp="1" noChangeArrowheads="1"/>
          </p:cNvSpPr>
          <p:nvPr>
            <p:ph type="title"/>
          </p:nvPr>
        </p:nvSpPr>
        <p:spPr/>
        <p:txBody>
          <a:bodyPr/>
          <a:lstStyle/>
          <a:p>
            <a:pPr eaLnBrk="1" hangingPunct="1"/>
            <a:r>
              <a:rPr lang="en-US" altLang="en-US"/>
              <a:t>Dynamic Branch Prediction</a:t>
            </a:r>
          </a:p>
        </p:txBody>
      </p:sp>
      <p:sp>
        <p:nvSpPr>
          <p:cNvPr id="94212" name="Rectangle 3"/>
          <p:cNvSpPr>
            <a:spLocks noGrp="1" noChangeArrowheads="1"/>
          </p:cNvSpPr>
          <p:nvPr>
            <p:ph type="body" idx="1"/>
          </p:nvPr>
        </p:nvSpPr>
        <p:spPr/>
        <p:txBody>
          <a:bodyPr/>
          <a:lstStyle/>
          <a:p>
            <a:pPr eaLnBrk="1" hangingPunct="1"/>
            <a:r>
              <a:rPr lang="en-US" altLang="en-US" sz="2800"/>
              <a:t>In deeper and superscalar pipelines, branch penalty is more significant</a:t>
            </a:r>
          </a:p>
          <a:p>
            <a:pPr eaLnBrk="1" hangingPunct="1"/>
            <a:r>
              <a:rPr lang="en-US" altLang="en-US" sz="2800"/>
              <a:t>Use dynamic prediction</a:t>
            </a:r>
          </a:p>
          <a:p>
            <a:pPr lvl="1" eaLnBrk="1" hangingPunct="1"/>
            <a:r>
              <a:rPr lang="en-US" altLang="en-US" sz="2400"/>
              <a:t>Branch prediction buffer (aka branch history table)</a:t>
            </a:r>
          </a:p>
          <a:p>
            <a:pPr lvl="1" eaLnBrk="1" hangingPunct="1"/>
            <a:r>
              <a:rPr lang="en-US" altLang="en-US" sz="2400"/>
              <a:t>Indexed by recent branch instruction addresses</a:t>
            </a:r>
          </a:p>
          <a:p>
            <a:pPr lvl="1" eaLnBrk="1" hangingPunct="1"/>
            <a:r>
              <a:rPr lang="en-US" altLang="en-US" sz="2400"/>
              <a:t>Stores outcome (taken/not taken)</a:t>
            </a:r>
          </a:p>
          <a:p>
            <a:pPr lvl="1" eaLnBrk="1" hangingPunct="1"/>
            <a:r>
              <a:rPr lang="en-US" altLang="en-US" sz="2400"/>
              <a:t>To execute a branch</a:t>
            </a:r>
          </a:p>
          <a:p>
            <a:pPr lvl="2" eaLnBrk="1" hangingPunct="1"/>
            <a:r>
              <a:rPr lang="en-US" altLang="en-US" sz="2000"/>
              <a:t>Check table, expect the same outcome</a:t>
            </a:r>
          </a:p>
          <a:p>
            <a:pPr lvl="2" eaLnBrk="1" hangingPunct="1"/>
            <a:r>
              <a:rPr lang="en-US" altLang="en-US" sz="2000"/>
              <a:t>Start fetching from fall-through or target</a:t>
            </a:r>
          </a:p>
          <a:p>
            <a:pPr lvl="2" eaLnBrk="1" hangingPunct="1"/>
            <a:r>
              <a:rPr lang="en-US" altLang="en-US" sz="2000"/>
              <a:t>If wrong, flush pipeline and flip prediction</a:t>
            </a:r>
            <a:endParaRPr lang="en-AU" altLang="en-US" sz="20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400"/>
              <a:t>Chapter 4 — The Processor — </a:t>
            </a:r>
            <a:fld id="{57655F2C-564B-4B5D-99C4-153185ECBA30}" type="slidenum">
              <a:rPr lang="en-AU" altLang="en-US" sz="1400"/>
              <a:pPr/>
              <a:t>99</a:t>
            </a:fld>
            <a:endParaRPr lang="en-AU" altLang="en-US" sz="1400"/>
          </a:p>
        </p:txBody>
      </p:sp>
      <p:sp>
        <p:nvSpPr>
          <p:cNvPr id="95235" name="Rectangle 2"/>
          <p:cNvSpPr>
            <a:spLocks noChangeArrowheads="1"/>
          </p:cNvSpPr>
          <p:nvPr/>
        </p:nvSpPr>
        <p:spPr bwMode="auto">
          <a:xfrm>
            <a:off x="2700338" y="3140075"/>
            <a:ext cx="2447925" cy="431800"/>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en-US"/>
          </a:p>
        </p:txBody>
      </p:sp>
      <p:sp>
        <p:nvSpPr>
          <p:cNvPr id="95236" name="Rectangle 3"/>
          <p:cNvSpPr>
            <a:spLocks noGrp="1" noChangeArrowheads="1"/>
          </p:cNvSpPr>
          <p:nvPr>
            <p:ph type="title"/>
          </p:nvPr>
        </p:nvSpPr>
        <p:spPr/>
        <p:txBody>
          <a:bodyPr/>
          <a:lstStyle/>
          <a:p>
            <a:pPr eaLnBrk="1" hangingPunct="1"/>
            <a:r>
              <a:rPr lang="en-US" altLang="en-US"/>
              <a:t>1-Bit Predictor: Shortcoming</a:t>
            </a:r>
            <a:endParaRPr lang="en-AU" altLang="en-US"/>
          </a:p>
        </p:txBody>
      </p:sp>
      <p:sp>
        <p:nvSpPr>
          <p:cNvPr id="95237" name="Rectangle 4"/>
          <p:cNvSpPr>
            <a:spLocks noGrp="1" noChangeArrowheads="1"/>
          </p:cNvSpPr>
          <p:nvPr>
            <p:ph type="body" idx="1"/>
          </p:nvPr>
        </p:nvSpPr>
        <p:spPr>
          <a:xfrm>
            <a:off x="684213" y="1125538"/>
            <a:ext cx="8270875" cy="719137"/>
          </a:xfrm>
        </p:spPr>
        <p:txBody>
          <a:bodyPr/>
          <a:lstStyle/>
          <a:p>
            <a:pPr eaLnBrk="1" hangingPunct="1"/>
            <a:r>
              <a:rPr lang="en-US" altLang="en-US"/>
              <a:t>Inner loop branches mispredicted twice!</a:t>
            </a:r>
            <a:endParaRPr lang="en-AU" altLang="en-US"/>
          </a:p>
        </p:txBody>
      </p:sp>
      <p:sp>
        <p:nvSpPr>
          <p:cNvPr id="95238" name="Text Box 5"/>
          <p:cNvSpPr txBox="1">
            <a:spLocks noChangeArrowheads="1"/>
          </p:cNvSpPr>
          <p:nvPr/>
        </p:nvSpPr>
        <p:spPr bwMode="auto">
          <a:xfrm>
            <a:off x="1617663" y="1916113"/>
            <a:ext cx="35369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r>
              <a:rPr lang="en-US" altLang="en-US" sz="2000">
                <a:latin typeface="Lucida Console" panose="020B0609040504020204" pitchFamily="49" charset="0"/>
              </a:rPr>
              <a:t>outer: …</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inner: …</a:t>
            </a:r>
          </a:p>
          <a:p>
            <a:pPr algn="l"/>
            <a:r>
              <a:rPr lang="en-US" altLang="en-US" sz="2000">
                <a:latin typeface="Lucida Console" panose="020B0609040504020204" pitchFamily="49" charset="0"/>
              </a:rPr>
              <a:t>       …</a:t>
            </a:r>
          </a:p>
          <a:p>
            <a:pPr algn="l"/>
            <a:r>
              <a:rPr lang="en-US" altLang="en-US" sz="2000">
                <a:latin typeface="Lucida Console" panose="020B0609040504020204" pitchFamily="49" charset="0"/>
              </a:rPr>
              <a:t>       beq …, …, inner</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       beq …, …, outer</a:t>
            </a:r>
            <a:endParaRPr lang="en-AU" altLang="en-US" sz="2000">
              <a:latin typeface="Lucida Console" panose="020B0609040504020204" pitchFamily="49" charset="0"/>
            </a:endParaRPr>
          </a:p>
        </p:txBody>
      </p:sp>
      <p:sp>
        <p:nvSpPr>
          <p:cNvPr id="95239" name="Line 6"/>
          <p:cNvSpPr>
            <a:spLocks noChangeShapeType="1"/>
          </p:cNvSpPr>
          <p:nvPr/>
        </p:nvSpPr>
        <p:spPr bwMode="auto">
          <a:xfrm>
            <a:off x="5219700" y="3378200"/>
            <a:ext cx="36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5240" name="Line 7"/>
          <p:cNvSpPr>
            <a:spLocks noChangeShapeType="1"/>
          </p:cNvSpPr>
          <p:nvPr/>
        </p:nvSpPr>
        <p:spPr bwMode="auto">
          <a:xfrm flipV="1">
            <a:off x="5580063" y="2730500"/>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5241" name="Line 8"/>
          <p:cNvSpPr>
            <a:spLocks noChangeShapeType="1"/>
          </p:cNvSpPr>
          <p:nvPr/>
        </p:nvSpPr>
        <p:spPr bwMode="auto">
          <a:xfrm flipH="1">
            <a:off x="4356100" y="2730500"/>
            <a:ext cx="1223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95242" name="Line 9"/>
          <p:cNvSpPr>
            <a:spLocks noChangeShapeType="1"/>
          </p:cNvSpPr>
          <p:nvPr/>
        </p:nvSpPr>
        <p:spPr bwMode="auto">
          <a:xfrm>
            <a:off x="5219700" y="3954463"/>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5243" name="Line 10"/>
          <p:cNvSpPr>
            <a:spLocks noChangeShapeType="1"/>
          </p:cNvSpPr>
          <p:nvPr/>
        </p:nvSpPr>
        <p:spPr bwMode="auto">
          <a:xfrm flipV="1">
            <a:off x="5940425" y="2082800"/>
            <a:ext cx="0"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5244" name="Line 11"/>
          <p:cNvSpPr>
            <a:spLocks noChangeShapeType="1"/>
          </p:cNvSpPr>
          <p:nvPr/>
        </p:nvSpPr>
        <p:spPr bwMode="auto">
          <a:xfrm flipH="1">
            <a:off x="4356100" y="2082800"/>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95245" name="Rectangle 12"/>
          <p:cNvSpPr>
            <a:spLocks noChangeArrowheads="1"/>
          </p:cNvSpPr>
          <p:nvPr/>
        </p:nvSpPr>
        <p:spPr bwMode="auto">
          <a:xfrm>
            <a:off x="684213" y="4364038"/>
            <a:ext cx="77724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lvl="1" algn="l" eaLnBrk="1" hangingPunct="1">
              <a:spcBef>
                <a:spcPct val="20000"/>
              </a:spcBef>
              <a:buClr>
                <a:schemeClr val="hlink"/>
              </a:buClr>
              <a:buSzPct val="55000"/>
              <a:buFont typeface="Wingdings" panose="05000000000000000000" pitchFamily="2" charset="2"/>
              <a:buChar char="n"/>
            </a:pPr>
            <a:r>
              <a:rPr lang="en-US" altLang="en-US" sz="2800"/>
              <a:t>Mispredict as taken on last iteration of inner loop</a:t>
            </a:r>
          </a:p>
          <a:p>
            <a:pPr lvl="1" algn="l" eaLnBrk="1" hangingPunct="1">
              <a:spcBef>
                <a:spcPct val="20000"/>
              </a:spcBef>
              <a:buClr>
                <a:schemeClr val="hlink"/>
              </a:buClr>
              <a:buSzPct val="55000"/>
              <a:buFont typeface="Wingdings" panose="05000000000000000000" pitchFamily="2" charset="2"/>
              <a:buChar char="n"/>
            </a:pPr>
            <a:r>
              <a:rPr lang="en-US" altLang="en-US" sz="2800"/>
              <a:t>Then mispredict as not taken on first iteration of inner loop next time around</a:t>
            </a:r>
            <a:endParaRPr lang="en-AU" altLang="en-US" sz="2800"/>
          </a:p>
        </p:txBody>
      </p:sp>
    </p:spTree>
  </p:cSld>
  <p:clrMapOvr>
    <a:masterClrMapping/>
  </p:clrMapOvr>
</p:sld>
</file>

<file path=ppt/theme/theme1.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0</TotalTime>
  <Words>8767</Words>
  <Application>Microsoft Office PowerPoint</Application>
  <PresentationFormat>On-screen Show (4:3)</PresentationFormat>
  <Paragraphs>1883</Paragraphs>
  <Slides>146</Slides>
  <Notes>131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146</vt:i4>
      </vt:variant>
    </vt:vector>
  </HeadingPairs>
  <TitlesOfParts>
    <vt:vector size="155" baseType="lpstr">
      <vt:lpstr>Arial</vt:lpstr>
      <vt:lpstr>Arial Black</vt:lpstr>
      <vt:lpstr>Calibri</vt:lpstr>
      <vt:lpstr>Corbel</vt:lpstr>
      <vt:lpstr>Courier New</vt:lpstr>
      <vt:lpstr>Lucida Console</vt:lpstr>
      <vt:lpstr>Times New Roman</vt:lpstr>
      <vt:lpstr>Wingdings</vt:lpstr>
      <vt:lpstr>cod4e</vt:lpstr>
      <vt:lpstr>Mid Term Stuff</vt:lpstr>
      <vt:lpstr>Chapter 4</vt:lpstr>
      <vt:lpstr>Introduction</vt:lpstr>
      <vt:lpstr>Instruction Execution</vt:lpstr>
      <vt:lpstr>CPU Overview</vt:lpstr>
      <vt:lpstr>Multiplexers</vt:lpstr>
      <vt:lpstr>Control</vt:lpstr>
      <vt:lpstr>Logic Design Basics</vt:lpstr>
      <vt:lpstr>Combinational Elements</vt:lpstr>
      <vt:lpstr>Sequential Elements</vt:lpstr>
      <vt:lpstr>Sequential Elements</vt:lpstr>
      <vt:lpstr>Clocking Methodology</vt:lpstr>
      <vt:lpstr>Building a Datapath</vt:lpstr>
      <vt:lpstr>Instruction Fetch</vt:lpstr>
      <vt:lpstr>R-Format Instructions</vt:lpstr>
      <vt:lpstr>Load/Store Instructions</vt:lpstr>
      <vt:lpstr>Branch Instructions</vt:lpstr>
      <vt:lpstr>Branch Instructions</vt:lpstr>
      <vt:lpstr>Composing the Elements</vt:lpstr>
      <vt:lpstr>R-Type/Load/Store Datapath</vt:lpstr>
      <vt:lpstr>Full Datapath</vt:lpstr>
      <vt:lpstr>ALU Control</vt:lpstr>
      <vt:lpstr>ALU Control</vt:lpstr>
      <vt:lpstr>The Main Control Unit</vt:lpstr>
      <vt:lpstr>Datapath With Control</vt:lpstr>
      <vt:lpstr>R-Type Instruction</vt:lpstr>
      <vt:lpstr>Load Instruction</vt:lpstr>
      <vt:lpstr>Branch-on-Equal Instruction</vt:lpstr>
      <vt:lpstr>Implementing Jumps</vt:lpstr>
      <vt:lpstr>Datapath With Jumps Added</vt:lpstr>
      <vt:lpstr>Performance Issues</vt:lpstr>
      <vt:lpstr>Pipelining Analogy</vt:lpstr>
      <vt:lpstr>X86 Pipeline</vt:lpstr>
      <vt:lpstr>PowerPoint Presentation</vt:lpstr>
      <vt:lpstr>PowerPoint Presentation</vt:lpstr>
      <vt:lpstr>MIPS Pipeline</vt:lpstr>
      <vt:lpstr>Pipeline Performance</vt:lpstr>
      <vt:lpstr>Pipeline Performance</vt:lpstr>
      <vt:lpstr>Pipeline Speedup</vt:lpstr>
      <vt:lpstr>Pipelining and ISA Design</vt:lpstr>
      <vt:lpstr>Practical Design - Sri</vt:lpstr>
      <vt:lpstr>Adding Stages - Sri</vt:lpstr>
      <vt:lpstr>Emulating Other ISAs</vt:lpstr>
      <vt:lpstr>Hazards (Text, IMPORTANT)</vt:lpstr>
      <vt:lpstr>Structure Hazards</vt:lpstr>
      <vt:lpstr>Data Hazards</vt:lpstr>
      <vt:lpstr>Forwarding (aka Bypassing)</vt:lpstr>
      <vt:lpstr>Load-Use Data Hazard</vt:lpstr>
      <vt:lpstr>Code Scheduling to Avoid Stalls</vt:lpstr>
      <vt:lpstr>Control Hazards</vt:lpstr>
      <vt:lpstr>Stall on Branch</vt:lpstr>
      <vt:lpstr>Branch Prediction</vt:lpstr>
      <vt:lpstr>MIPS with Predict Not Taken</vt:lpstr>
      <vt:lpstr>More-Realistic Branch Prediction</vt:lpstr>
      <vt:lpstr>Pipeline Summary</vt:lpstr>
      <vt:lpstr>MIPS Pipelined Datapath</vt:lpstr>
      <vt:lpstr>Pipeline registers</vt:lpstr>
      <vt:lpstr>Pipeline Operation</vt:lpstr>
      <vt:lpstr>PowerPoint Presentation</vt:lpstr>
      <vt:lpstr>IF for Load, Store, …</vt:lpstr>
      <vt:lpstr>ID for Load, Store, …</vt:lpstr>
      <vt:lpstr>EX for Load</vt:lpstr>
      <vt:lpstr>MEM for Load</vt:lpstr>
      <vt:lpstr>WB for Load</vt:lpstr>
      <vt:lpstr>Corrected Datapath for Load</vt:lpstr>
      <vt:lpstr>EX for Store</vt:lpstr>
      <vt:lpstr>MEM for Store</vt:lpstr>
      <vt:lpstr>WB for Store</vt:lpstr>
      <vt:lpstr>Multi-Cycle Pipeline Diagram</vt:lpstr>
      <vt:lpstr>Multi-Cycle Pipeline Diagram</vt:lpstr>
      <vt:lpstr>Single-Cycle Pipeline Diagram</vt:lpstr>
      <vt:lpstr>Pipelined Control (Simplified)</vt:lpstr>
      <vt:lpstr>Pipelined Control</vt:lpstr>
      <vt:lpstr>Pipelined Control</vt:lpstr>
      <vt:lpstr>Data Hazards in ALU Instructions</vt:lpstr>
      <vt:lpstr>Dependencies &amp; Forwarding</vt:lpstr>
      <vt:lpstr>Detecting the Need to Forward</vt:lpstr>
      <vt:lpstr>Detecting the Need to Forward</vt:lpstr>
      <vt:lpstr>Forwarding Paths</vt:lpstr>
      <vt:lpstr>Forwarding Conditions</vt:lpstr>
      <vt:lpstr>Double Data Hazard</vt:lpstr>
      <vt:lpstr>Revised Forwarding Condition</vt:lpstr>
      <vt:lpstr>Datapath with Forwarding</vt:lpstr>
      <vt:lpstr>Load-Use Data Hazard</vt:lpstr>
      <vt:lpstr>Load-Use Hazard Detection</vt:lpstr>
      <vt:lpstr>How to Stall the Pipeline</vt:lpstr>
      <vt:lpstr>Stall/Bubble in the Pipeline</vt:lpstr>
      <vt:lpstr>Stall/Bubble in the Pipeline</vt:lpstr>
      <vt:lpstr>Datapath with Hazard Detection</vt:lpstr>
      <vt:lpstr>Stalls and Performance</vt:lpstr>
      <vt:lpstr>Branch Hazards</vt:lpstr>
      <vt:lpstr>Reducing Branch Delay</vt:lpstr>
      <vt:lpstr>Example: Branch Taken</vt:lpstr>
      <vt:lpstr>Example: Branch Taken</vt:lpstr>
      <vt:lpstr>Data Hazards for Branches</vt:lpstr>
      <vt:lpstr>Data Hazards for Branches</vt:lpstr>
      <vt:lpstr>Data Hazards for Branches</vt:lpstr>
      <vt:lpstr>Dynamic Branch Prediction</vt:lpstr>
      <vt:lpstr>1-Bit Predictor: Shortcoming</vt:lpstr>
      <vt:lpstr>2-Bit Predictor</vt:lpstr>
      <vt:lpstr>Calculating the Branch Target</vt:lpstr>
      <vt:lpstr>Exceptions and Interrupts</vt:lpstr>
      <vt:lpstr>Handling Exceptions</vt:lpstr>
      <vt:lpstr>An Alternate Mechanism</vt:lpstr>
      <vt:lpstr>Handler Actions</vt:lpstr>
      <vt:lpstr>Exceptions in a Pipeline</vt:lpstr>
      <vt:lpstr>Pipeline with Exceptions</vt:lpstr>
      <vt:lpstr>Exception Properties</vt:lpstr>
      <vt:lpstr>Exception Example</vt:lpstr>
      <vt:lpstr>Exception Example</vt:lpstr>
      <vt:lpstr>Exception Example</vt:lpstr>
      <vt:lpstr>Multiple Exceptions</vt:lpstr>
      <vt:lpstr>Imprecise Exceptions</vt:lpstr>
      <vt:lpstr>Instruction-Level Parallelism (ILP)</vt:lpstr>
      <vt:lpstr>Multiple Issue</vt:lpstr>
      <vt:lpstr>Speculation</vt:lpstr>
      <vt:lpstr>Compiler/Hardware Speculation</vt:lpstr>
      <vt:lpstr>Speculation and Exceptions</vt:lpstr>
      <vt:lpstr>Static Multiple Issue</vt:lpstr>
      <vt:lpstr>Scheduling Static Multiple Issue</vt:lpstr>
      <vt:lpstr>MIPS with Static Dual Issue</vt:lpstr>
      <vt:lpstr>MIPS with Static Dual Issue</vt:lpstr>
      <vt:lpstr>Hazards in the Dual-Issue MIPS</vt:lpstr>
      <vt:lpstr>Scheduling Example</vt:lpstr>
      <vt:lpstr>Loop Unrolling</vt:lpstr>
      <vt:lpstr>Loop Unrolling Example</vt:lpstr>
      <vt:lpstr>Dynamic Multiple Issue</vt:lpstr>
      <vt:lpstr>Dynamic Pipeline Scheduling</vt:lpstr>
      <vt:lpstr>Dynamically Scheduled CPU</vt:lpstr>
      <vt:lpstr>Register Renaming</vt:lpstr>
      <vt:lpstr>Speculation</vt:lpstr>
      <vt:lpstr>Why Do Dynamic Scheduling?</vt:lpstr>
      <vt:lpstr>Sri addition </vt:lpstr>
      <vt:lpstr>Does Multiple Issue Work?</vt:lpstr>
      <vt:lpstr>Power Efficiency</vt:lpstr>
      <vt:lpstr>Cortex A8 and Intel i7</vt:lpstr>
      <vt:lpstr>ARM Cortex-A8 Pipeline</vt:lpstr>
      <vt:lpstr>ARM Cortex-A8 Performance</vt:lpstr>
      <vt:lpstr>Core i7 Pipeline</vt:lpstr>
      <vt:lpstr>Core i7 Performance</vt:lpstr>
      <vt:lpstr>Matrix Multiply</vt:lpstr>
      <vt:lpstr>Matrix Multiply</vt:lpstr>
      <vt:lpstr>Performance Impact</vt:lpstr>
      <vt:lpstr>Fallacies</vt:lpstr>
      <vt:lpstr>Pitfalls</vt:lpstr>
      <vt:lpstr>Concluding Remarks</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dc:title>
  <dc:creator>Peter Ashenden</dc:creator>
  <cp:lastModifiedBy>Brian Srivastava</cp:lastModifiedBy>
  <cp:revision>118</cp:revision>
  <dcterms:created xsi:type="dcterms:W3CDTF">2008-08-18T10:44:28Z</dcterms:created>
  <dcterms:modified xsi:type="dcterms:W3CDTF">2020-03-03T17:21:56Z</dcterms:modified>
</cp:coreProperties>
</file>